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7"/>
  </p:notesMasterIdLst>
  <p:sldIdLst>
    <p:sldId id="256" r:id="rId2"/>
    <p:sldId id="257" r:id="rId3"/>
    <p:sldId id="260" r:id="rId4"/>
    <p:sldId id="262" r:id="rId5"/>
    <p:sldId id="306" r:id="rId6"/>
    <p:sldId id="339" r:id="rId7"/>
    <p:sldId id="263" r:id="rId8"/>
    <p:sldId id="307" r:id="rId9"/>
    <p:sldId id="264" r:id="rId10"/>
    <p:sldId id="265" r:id="rId11"/>
    <p:sldId id="266" r:id="rId12"/>
    <p:sldId id="279" r:id="rId13"/>
    <p:sldId id="268" r:id="rId14"/>
    <p:sldId id="272" r:id="rId15"/>
    <p:sldId id="269" r:id="rId16"/>
    <p:sldId id="308" r:id="rId17"/>
    <p:sldId id="273" r:id="rId18"/>
    <p:sldId id="336" r:id="rId19"/>
    <p:sldId id="276" r:id="rId20"/>
    <p:sldId id="337" r:id="rId21"/>
    <p:sldId id="277" r:id="rId22"/>
    <p:sldId id="278" r:id="rId23"/>
    <p:sldId id="294" r:id="rId24"/>
    <p:sldId id="295" r:id="rId25"/>
    <p:sldId id="296" r:id="rId26"/>
    <p:sldId id="297" r:id="rId27"/>
    <p:sldId id="298" r:id="rId28"/>
    <p:sldId id="299" r:id="rId29"/>
    <p:sldId id="300" r:id="rId30"/>
    <p:sldId id="301" r:id="rId31"/>
    <p:sldId id="302" r:id="rId32"/>
    <p:sldId id="303" r:id="rId33"/>
    <p:sldId id="304" r:id="rId34"/>
    <p:sldId id="309" r:id="rId35"/>
    <p:sldId id="310" r:id="rId36"/>
    <p:sldId id="311" r:id="rId37"/>
    <p:sldId id="312" r:id="rId38"/>
    <p:sldId id="313" r:id="rId39"/>
    <p:sldId id="314" r:id="rId40"/>
    <p:sldId id="305" r:id="rId41"/>
    <p:sldId id="319" r:id="rId42"/>
    <p:sldId id="316" r:id="rId43"/>
    <p:sldId id="317" r:id="rId44"/>
    <p:sldId id="318" r:id="rId45"/>
    <p:sldId id="320" r:id="rId46"/>
    <p:sldId id="321" r:id="rId47"/>
    <p:sldId id="322" r:id="rId48"/>
    <p:sldId id="323" r:id="rId49"/>
    <p:sldId id="324" r:id="rId50"/>
    <p:sldId id="325" r:id="rId51"/>
    <p:sldId id="287" r:id="rId52"/>
    <p:sldId id="289" r:id="rId53"/>
    <p:sldId id="290" r:id="rId54"/>
    <p:sldId id="291" r:id="rId55"/>
    <p:sldId id="292" r:id="rId56"/>
    <p:sldId id="293" r:id="rId57"/>
    <p:sldId id="286" r:id="rId58"/>
    <p:sldId id="280" r:id="rId59"/>
    <p:sldId id="281" r:id="rId60"/>
    <p:sldId id="258" r:id="rId61"/>
    <p:sldId id="282" r:id="rId62"/>
    <p:sldId id="283" r:id="rId63"/>
    <p:sldId id="341" r:id="rId64"/>
    <p:sldId id="344" r:id="rId65"/>
    <p:sldId id="343" r:id="rId66"/>
    <p:sldId id="342" r:id="rId67"/>
    <p:sldId id="259" r:id="rId68"/>
    <p:sldId id="315" r:id="rId69"/>
    <p:sldId id="326" r:id="rId70"/>
    <p:sldId id="332" r:id="rId71"/>
    <p:sldId id="328" r:id="rId72"/>
    <p:sldId id="333" r:id="rId73"/>
    <p:sldId id="334" r:id="rId74"/>
    <p:sldId id="335" r:id="rId75"/>
    <p:sldId id="338"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6EEBCC-39C8-4070-BCAF-C7A4033674A6}"/>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Calibri"/>
              </a:defRPr>
            </a:lvl1pPr>
          </a:lstStyle>
          <a:p>
            <a:pPr lvl="0"/>
            <a:endParaRPr lang="es-ES"/>
          </a:p>
        </p:txBody>
      </p:sp>
      <p:sp>
        <p:nvSpPr>
          <p:cNvPr id="3" name="Date Placeholder 2">
            <a:extLst>
              <a:ext uri="{FF2B5EF4-FFF2-40B4-BE49-F238E27FC236}">
                <a16:creationId xmlns:a16="http://schemas.microsoft.com/office/drawing/2014/main" id="{14B3F219-57C2-4514-8830-9E051C5A448C}"/>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Calibri"/>
              </a:defRPr>
            </a:lvl1pPr>
          </a:lstStyle>
          <a:p>
            <a:pPr lvl="0"/>
            <a:fld id="{EB958AA2-73E3-43A0-81B9-F58E18754459}" type="datetime1">
              <a:rPr lang="es-ES"/>
              <a:pPr lvl="0"/>
              <a:t>12/03/2019</a:t>
            </a:fld>
            <a:endParaRPr lang="es-ES"/>
          </a:p>
        </p:txBody>
      </p:sp>
      <p:sp>
        <p:nvSpPr>
          <p:cNvPr id="4" name="Slide Image Placeholder 3">
            <a:extLst>
              <a:ext uri="{FF2B5EF4-FFF2-40B4-BE49-F238E27FC236}">
                <a16:creationId xmlns:a16="http://schemas.microsoft.com/office/drawing/2014/main" id="{8F1B39CC-E879-4414-B98A-EFAF7E887DFD}"/>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34A53BC3-DDFA-4B25-AD63-271F4ECFE9D8}"/>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a:extLst>
              <a:ext uri="{FF2B5EF4-FFF2-40B4-BE49-F238E27FC236}">
                <a16:creationId xmlns:a16="http://schemas.microsoft.com/office/drawing/2014/main" id="{D7D0DBA0-56CD-47F1-83D1-DC2FF907161C}"/>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Calibri"/>
              </a:defRPr>
            </a:lvl1pPr>
          </a:lstStyle>
          <a:p>
            <a:pPr lvl="0"/>
            <a:endParaRPr lang="es-ES"/>
          </a:p>
        </p:txBody>
      </p:sp>
      <p:sp>
        <p:nvSpPr>
          <p:cNvPr id="7" name="Slide Number Placeholder 6">
            <a:extLst>
              <a:ext uri="{FF2B5EF4-FFF2-40B4-BE49-F238E27FC236}">
                <a16:creationId xmlns:a16="http://schemas.microsoft.com/office/drawing/2014/main" id="{2BF3CF53-ACBA-4DF5-B991-06B71BED875B}"/>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Calibri"/>
              </a:defRPr>
            </a:lvl1pPr>
          </a:lstStyle>
          <a:p>
            <a:pPr lvl="0"/>
            <a:fld id="{4293DEAC-44B3-4330-B0A5-D4377AAE349F}" type="slidenum">
              <a:t>‹Nº›</a:t>
            </a:fld>
            <a:endParaRPr lang="es-ES"/>
          </a:p>
        </p:txBody>
      </p:sp>
    </p:spTree>
    <p:extLst>
      <p:ext uri="{BB962C8B-B14F-4D97-AF65-F5344CB8AC3E}">
        <p14:creationId xmlns:p14="http://schemas.microsoft.com/office/powerpoint/2010/main" val="38211145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A0EA2-517F-447D-BA6B-A234910CB24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96A9550-AE21-4AA4-B941-7AA165E6AB24}"/>
              </a:ext>
            </a:extLst>
          </p:cNvPr>
          <p:cNvSpPr txBox="1">
            <a:spLocks noGrp="1"/>
          </p:cNvSpPr>
          <p:nvPr>
            <p:ph type="body" sz="quarter" idx="1"/>
          </p:nvPr>
        </p:nvSpPr>
        <p:spPr/>
        <p:txBody>
          <a:bodyPr/>
          <a:lstStyle/>
          <a:p>
            <a:endParaRPr lang="es-ES"/>
          </a:p>
        </p:txBody>
      </p:sp>
      <p:sp>
        <p:nvSpPr>
          <p:cNvPr id="4" name="Slide Number Placeholder 3">
            <a:extLst>
              <a:ext uri="{FF2B5EF4-FFF2-40B4-BE49-F238E27FC236}">
                <a16:creationId xmlns:a16="http://schemas.microsoft.com/office/drawing/2014/main" id="{3FD25F44-D4B5-4B79-9526-DB1BEAF940D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036565E-286A-4702-AEDA-58588F7199FD}" type="slidenum">
              <a:t>31</a:t>
            </a:fld>
            <a:endParaRPr lang="es-ES"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lvl="0"/>
            <a:fld id="{C7FD2286-B647-4F92-9354-0D4463E39685}" type="datetime1">
              <a:rPr lang="es-ES" smtClean="0"/>
              <a:pPr lvl="0"/>
              <a:t>12/03/2019</a:t>
            </a:fld>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6F3EDFB2-7FF1-43C3-8A62-7E96A42C9C5D}" type="slidenum">
              <a:rPr lang="es-ES" smtClean="0"/>
              <a:t>‹Nº›</a:t>
            </a:fld>
            <a:endParaRPr lang="es-E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7402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a:fld id="{42E74DF3-7BBE-4CBF-A1AA-361EA63A0263}" type="datetime1">
              <a:rPr lang="es-ES" smtClean="0"/>
              <a:pPr lvl="0"/>
              <a:t>12/03/2019</a:t>
            </a:fld>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020A67A6-8A8B-4E4C-A25D-399F6C103E54}" type="slidenum">
              <a:rPr lang="es-ES" smtClean="0"/>
              <a:t>‹Nº›</a:t>
            </a:fld>
            <a:endParaRPr lang="es-ES"/>
          </a:p>
        </p:txBody>
      </p:sp>
    </p:spTree>
    <p:extLst>
      <p:ext uri="{BB962C8B-B14F-4D97-AF65-F5344CB8AC3E}">
        <p14:creationId xmlns:p14="http://schemas.microsoft.com/office/powerpoint/2010/main" val="3697735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a:fld id="{CDC88351-A802-4DE0-989D-60B3DBFF47E8}" type="datetime1">
              <a:rPr lang="es-ES" smtClean="0"/>
              <a:pPr lvl="0"/>
              <a:t>12/03/2019</a:t>
            </a:fld>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2FB4CD36-69BB-439E-96A2-332EA4DF61CA}" type="slidenum">
              <a:rPr lang="es-ES" smtClean="0"/>
              <a:t>‹Nº›</a:t>
            </a:fld>
            <a:endParaRPr lang="es-ES"/>
          </a:p>
        </p:txBody>
      </p:sp>
    </p:spTree>
    <p:extLst>
      <p:ext uri="{BB962C8B-B14F-4D97-AF65-F5344CB8AC3E}">
        <p14:creationId xmlns:p14="http://schemas.microsoft.com/office/powerpoint/2010/main" val="3501021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a:fld id="{A9C36280-45F7-4E68-8145-61832FA0CFFA}" type="datetime1">
              <a:rPr lang="es-ES" smtClean="0"/>
              <a:pPr lvl="0"/>
              <a:t>12/03/2019</a:t>
            </a:fld>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A743CF61-52DA-4F9C-A8B6-9BE6D21CFC2C}" type="slidenum">
              <a:rPr lang="es-ES" smtClean="0"/>
              <a:t>‹Nº›</a:t>
            </a:fld>
            <a:endParaRPr lang="es-ES"/>
          </a:p>
        </p:txBody>
      </p:sp>
    </p:spTree>
    <p:extLst>
      <p:ext uri="{BB962C8B-B14F-4D97-AF65-F5344CB8AC3E}">
        <p14:creationId xmlns:p14="http://schemas.microsoft.com/office/powerpoint/2010/main" val="22363532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lvl="0"/>
            <a:fld id="{68F46E74-C5F5-442F-BDF0-5913D9BBCB1B}" type="datetime1">
              <a:rPr lang="es-ES" smtClean="0"/>
              <a:pPr lvl="0"/>
              <a:t>12/03/2019</a:t>
            </a:fld>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1EF150CB-D964-4A85-89B5-41D2A7BB103F}" type="slidenum">
              <a:rPr lang="es-ES" smtClean="0"/>
              <a:t>‹Nº›</a:t>
            </a:fld>
            <a:endParaRPr lang="es-E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1519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lvl="0"/>
            <a:fld id="{3109561C-7E44-46A6-B97A-B694C968CF23}" type="datetime1">
              <a:rPr lang="es-ES" smtClean="0"/>
              <a:pPr lvl="0"/>
              <a:t>12/03/2019</a:t>
            </a:fld>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8B073871-7132-41B8-8DD8-BE69AA9DEDD4}" type="slidenum">
              <a:rPr lang="es-ES" smtClean="0"/>
              <a:t>‹Nº›</a:t>
            </a:fld>
            <a:endParaRPr lang="es-ES"/>
          </a:p>
        </p:txBody>
      </p:sp>
    </p:spTree>
    <p:extLst>
      <p:ext uri="{BB962C8B-B14F-4D97-AF65-F5344CB8AC3E}">
        <p14:creationId xmlns:p14="http://schemas.microsoft.com/office/powerpoint/2010/main" val="30474184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fld id="{459E330C-F8A4-4ED7-A6F5-3E0AF7C6DA9E}" type="datetime1">
              <a:rPr lang="es-ES" smtClean="0"/>
              <a:pPr lvl="0"/>
              <a:t>12/03/2019</a:t>
            </a:fld>
            <a:endParaRPr lang="es-ES"/>
          </a:p>
        </p:txBody>
      </p:sp>
      <p:sp>
        <p:nvSpPr>
          <p:cNvPr id="8" name="Footer Placeholder 7"/>
          <p:cNvSpPr>
            <a:spLocks noGrp="1"/>
          </p:cNvSpPr>
          <p:nvPr>
            <p:ph type="ftr" sz="quarter" idx="11"/>
          </p:nvPr>
        </p:nvSpPr>
        <p:spPr/>
        <p:txBody>
          <a:bodyPr/>
          <a:lstStyle/>
          <a:p>
            <a:pPr lvl="0"/>
            <a:endParaRPr lang="es-ES"/>
          </a:p>
        </p:txBody>
      </p:sp>
      <p:sp>
        <p:nvSpPr>
          <p:cNvPr id="9" name="Slide Number Placeholder 8"/>
          <p:cNvSpPr>
            <a:spLocks noGrp="1"/>
          </p:cNvSpPr>
          <p:nvPr>
            <p:ph type="sldNum" sz="quarter" idx="12"/>
          </p:nvPr>
        </p:nvSpPr>
        <p:spPr/>
        <p:txBody>
          <a:bodyPr/>
          <a:lstStyle/>
          <a:p>
            <a:pPr lvl="0"/>
            <a:fld id="{A7DB17A7-5D0B-4A51-AEB2-5CEFC5D675BE}" type="slidenum">
              <a:rPr lang="es-ES" smtClean="0"/>
              <a:t>‹Nº›</a:t>
            </a:fld>
            <a:endParaRPr lang="es-ES"/>
          </a:p>
        </p:txBody>
      </p:sp>
    </p:spTree>
    <p:extLst>
      <p:ext uri="{BB962C8B-B14F-4D97-AF65-F5344CB8AC3E}">
        <p14:creationId xmlns:p14="http://schemas.microsoft.com/office/powerpoint/2010/main" val="250639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lvl="0"/>
            <a:fld id="{42079C9B-64BD-4444-AFB8-A80189B207A0}" type="datetime1">
              <a:rPr lang="es-ES" smtClean="0"/>
              <a:pPr lvl="0"/>
              <a:t>12/03/2019</a:t>
            </a:fld>
            <a:endParaRPr lang="es-ES"/>
          </a:p>
        </p:txBody>
      </p:sp>
      <p:sp>
        <p:nvSpPr>
          <p:cNvPr id="4" name="Footer Placeholder 3"/>
          <p:cNvSpPr>
            <a:spLocks noGrp="1"/>
          </p:cNvSpPr>
          <p:nvPr>
            <p:ph type="ftr" sz="quarter" idx="11"/>
          </p:nvPr>
        </p:nvSpPr>
        <p:spPr/>
        <p:txBody>
          <a:bodyPr/>
          <a:lstStyle/>
          <a:p>
            <a:pPr lvl="0"/>
            <a:endParaRPr lang="es-ES"/>
          </a:p>
        </p:txBody>
      </p:sp>
      <p:sp>
        <p:nvSpPr>
          <p:cNvPr id="5" name="Slide Number Placeholder 4"/>
          <p:cNvSpPr>
            <a:spLocks noGrp="1"/>
          </p:cNvSpPr>
          <p:nvPr>
            <p:ph type="sldNum" sz="quarter" idx="12"/>
          </p:nvPr>
        </p:nvSpPr>
        <p:spPr/>
        <p:txBody>
          <a:bodyPr/>
          <a:lstStyle/>
          <a:p>
            <a:pPr lvl="0"/>
            <a:fld id="{E67121A2-28B5-4FA1-A50C-97336D6237DA}" type="slidenum">
              <a:rPr lang="es-ES" smtClean="0"/>
              <a:t>‹Nº›</a:t>
            </a:fld>
            <a:endParaRPr lang="es-ES"/>
          </a:p>
        </p:txBody>
      </p:sp>
    </p:spTree>
    <p:extLst>
      <p:ext uri="{BB962C8B-B14F-4D97-AF65-F5344CB8AC3E}">
        <p14:creationId xmlns:p14="http://schemas.microsoft.com/office/powerpoint/2010/main" val="4138344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lvl="0"/>
            <a:fld id="{6221A8C3-8F45-4FBF-9544-F27BD8A8CBE9}" type="datetime1">
              <a:rPr lang="es-ES" smtClean="0"/>
              <a:pPr lvl="0"/>
              <a:t>12/03/2019</a:t>
            </a:fld>
            <a:endParaRPr lang="es-ES"/>
          </a:p>
        </p:txBody>
      </p:sp>
      <p:sp>
        <p:nvSpPr>
          <p:cNvPr id="8" name="Footer Placeholder 7"/>
          <p:cNvSpPr>
            <a:spLocks noGrp="1"/>
          </p:cNvSpPr>
          <p:nvPr>
            <p:ph type="ftr" sz="quarter" idx="11"/>
          </p:nvPr>
        </p:nvSpPr>
        <p:spPr/>
        <p:txBody>
          <a:bodyPr/>
          <a:lstStyle>
            <a:lvl1pPr>
              <a:defRPr>
                <a:solidFill>
                  <a:srgbClr val="FFFFFF"/>
                </a:solidFill>
              </a:defRPr>
            </a:lvl1pPr>
          </a:lstStyle>
          <a:p>
            <a:pPr lvl="0"/>
            <a:endParaRPr lang="es-ES"/>
          </a:p>
        </p:txBody>
      </p:sp>
      <p:sp>
        <p:nvSpPr>
          <p:cNvPr id="9" name="Slide Number Placeholder 8"/>
          <p:cNvSpPr>
            <a:spLocks noGrp="1"/>
          </p:cNvSpPr>
          <p:nvPr>
            <p:ph type="sldNum" sz="quarter" idx="12"/>
          </p:nvPr>
        </p:nvSpPr>
        <p:spPr/>
        <p:txBody>
          <a:bodyPr/>
          <a:lstStyle/>
          <a:p>
            <a:pPr lvl="0"/>
            <a:fld id="{B8697C39-535C-4498-949E-3AED891AA6A0}" type="slidenum">
              <a:rPr lang="es-ES" smtClean="0"/>
              <a:t>‹Nº›</a:t>
            </a:fld>
            <a:endParaRPr lang="es-ES"/>
          </a:p>
        </p:txBody>
      </p:sp>
    </p:spTree>
    <p:extLst>
      <p:ext uri="{BB962C8B-B14F-4D97-AF65-F5344CB8AC3E}">
        <p14:creationId xmlns:p14="http://schemas.microsoft.com/office/powerpoint/2010/main" val="318477539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lvl="0"/>
            <a:fld id="{C105E565-D11C-4D8D-9F1D-3EC2F38FEC99}" type="datetime1">
              <a:rPr lang="es-ES" smtClean="0"/>
              <a:pPr lvl="0"/>
              <a:t>12/03/2019</a:t>
            </a:fld>
            <a:endParaRPr lang="es-E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lvl="0"/>
            <a:endParaRPr lang="es-E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lvl="0"/>
            <a:fld id="{1C690F4E-C276-4640-BE50-FAF09AC8BCB9}" type="slidenum">
              <a:rPr lang="es-ES" smtClean="0"/>
              <a:t>‹Nº›</a:t>
            </a:fld>
            <a:endParaRPr lang="es-ES"/>
          </a:p>
        </p:txBody>
      </p:sp>
    </p:spTree>
    <p:extLst>
      <p:ext uri="{BB962C8B-B14F-4D97-AF65-F5344CB8AC3E}">
        <p14:creationId xmlns:p14="http://schemas.microsoft.com/office/powerpoint/2010/main" val="30421063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lvl="0"/>
            <a:fld id="{4298AC51-9247-481F-9A55-E5F18243C8A2}" type="datetime1">
              <a:rPr lang="es-ES" smtClean="0"/>
              <a:pPr lvl="0"/>
              <a:t>12/03/2019</a:t>
            </a:fld>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F81CB135-B2B1-49CF-81EE-F796284FE9A0}" type="slidenum">
              <a:rPr lang="es-ES" smtClean="0"/>
              <a:t>‹Nº›</a:t>
            </a:fld>
            <a:endParaRPr lang="es-ES"/>
          </a:p>
        </p:txBody>
      </p:sp>
    </p:spTree>
    <p:extLst>
      <p:ext uri="{BB962C8B-B14F-4D97-AF65-F5344CB8AC3E}">
        <p14:creationId xmlns:p14="http://schemas.microsoft.com/office/powerpoint/2010/main" val="6392973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lvl="0"/>
            <a:fld id="{DBB8B222-EBAB-40EB-91C4-2634B898B6C9}" type="datetime1">
              <a:rPr lang="es-ES" smtClean="0"/>
              <a:pPr lvl="0"/>
              <a:t>12/03/2019</a:t>
            </a:fld>
            <a:endParaRPr lang="es-E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lvl="0"/>
            <a:endParaRPr lang="es-E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lvl="0"/>
            <a:fld id="{5C42D5ED-5871-4186-93A8-F6B130B2CD7B}" type="slidenum">
              <a:rPr lang="es-ES" smtClean="0"/>
              <a:t>‹Nº›</a:t>
            </a:fld>
            <a:endParaRPr lang="es-E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231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C0C4-ABA0-42F5-9DBA-A33476F7B4FC}"/>
              </a:ext>
            </a:extLst>
          </p:cNvPr>
          <p:cNvSpPr txBox="1">
            <a:spLocks noGrp="1"/>
          </p:cNvSpPr>
          <p:nvPr>
            <p:ph type="ctrTitle"/>
          </p:nvPr>
        </p:nvSpPr>
        <p:spPr/>
        <p:txBody>
          <a:bodyPr/>
          <a:lstStyle/>
          <a:p>
            <a:pPr lvl="0"/>
            <a:r>
              <a:rPr lang="es-ES" dirty="0">
                <a:latin typeface="Yu Gothic Light" pitchFamily="34"/>
                <a:ea typeface="Yu Gothic Light" pitchFamily="34"/>
              </a:rPr>
              <a:t>Presentación Dual 2DAW</a:t>
            </a:r>
          </a:p>
        </p:txBody>
      </p:sp>
      <p:sp>
        <p:nvSpPr>
          <p:cNvPr id="3" name="Subtitle 2">
            <a:extLst>
              <a:ext uri="{FF2B5EF4-FFF2-40B4-BE49-F238E27FC236}">
                <a16:creationId xmlns:a16="http://schemas.microsoft.com/office/drawing/2014/main" id="{3F7283AA-7D3B-4F04-A1C5-6F32B1BC7C64}"/>
              </a:ext>
            </a:extLst>
          </p:cNvPr>
          <p:cNvSpPr txBox="1">
            <a:spLocks noGrp="1"/>
          </p:cNvSpPr>
          <p:nvPr>
            <p:ph type="subTitle" idx="1"/>
          </p:nvPr>
        </p:nvSpPr>
        <p:spPr/>
        <p:txBody>
          <a:bodyPr>
            <a:normAutofit/>
          </a:bodyPr>
          <a:lstStyle/>
          <a:p>
            <a:pPr lvl="0"/>
            <a:r>
              <a:rPr lang="es-ES" sz="3200" dirty="0">
                <a:latin typeface="Yu Gothic Light" pitchFamily="34"/>
                <a:ea typeface="Yu Gothic Light" pitchFamily="34"/>
              </a:rPr>
              <a:t>AVANADE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3240-A725-4605-971E-7C3480A0709B}"/>
              </a:ext>
            </a:extLst>
          </p:cNvPr>
          <p:cNvSpPr txBox="1">
            <a:spLocks noGrp="1"/>
          </p:cNvSpPr>
          <p:nvPr>
            <p:ph type="title"/>
          </p:nvPr>
        </p:nvSpPr>
        <p:spPr/>
        <p:txBody>
          <a:bodyPr/>
          <a:lstStyle/>
          <a:p>
            <a:pPr lvl="0"/>
            <a:r>
              <a:rPr lang="es-ES" b="1">
                <a:latin typeface="Yu Gothic Light" pitchFamily="34"/>
                <a:ea typeface="Yu Gothic Light" pitchFamily="34"/>
              </a:rPr>
              <a:t>¿Qué es ASP.NET Core?</a:t>
            </a:r>
          </a:p>
        </p:txBody>
      </p:sp>
      <p:sp>
        <p:nvSpPr>
          <p:cNvPr id="3" name="Content Placeholder 2">
            <a:extLst>
              <a:ext uri="{FF2B5EF4-FFF2-40B4-BE49-F238E27FC236}">
                <a16:creationId xmlns:a16="http://schemas.microsoft.com/office/drawing/2014/main" id="{0BECF4C6-B43B-4165-B80E-849462D3CC90}"/>
              </a:ext>
            </a:extLst>
          </p:cNvPr>
          <p:cNvSpPr txBox="1">
            <a:spLocks noGrp="1"/>
          </p:cNvSpPr>
          <p:nvPr>
            <p:ph idx="1"/>
          </p:nvPr>
        </p:nvSpPr>
        <p:spPr/>
        <p:txBody>
          <a:bodyPr>
            <a:normAutofit fontScale="92500"/>
          </a:bodyPr>
          <a:lstStyle/>
          <a:p>
            <a:pPr marL="0" lvl="0" indent="0">
              <a:lnSpc>
                <a:spcPct val="80000"/>
              </a:lnSpc>
              <a:buNone/>
            </a:pPr>
            <a:r>
              <a:rPr lang="es-ES" sz="2400">
                <a:latin typeface="Yu Gothic Light" pitchFamily="34"/>
                <a:ea typeface="Yu Gothic Light" pitchFamily="34"/>
              </a:rPr>
              <a:t>ASP.NET Core se define como un framework multiplataforma de código abierto para construir aplicaciones web modernas. Esto incluye aplicaciones para web, aplicaciones para móviles, API’s y aplicaciones IOT.</a:t>
            </a:r>
          </a:p>
          <a:p>
            <a:pPr marL="0" lvl="0" indent="0">
              <a:lnSpc>
                <a:spcPct val="80000"/>
              </a:lnSpc>
              <a:buNone/>
            </a:pPr>
            <a:r>
              <a:rPr lang="es-ES" sz="2400">
                <a:latin typeface="Yu Gothic Light" pitchFamily="34"/>
                <a:ea typeface="Yu Gothic Light" pitchFamily="34"/>
              </a:rPr>
              <a:t>Dicho framework ha sido reconstruido desde sus cimientos, no basándose en las versiones previas, sino estableciendo como base un conjunto de paquetes NuGet perfectamente diferenciados entre sí. Esto tiene como beneficio una mayor eficiencia, ya que solo se están importando las librerías pertinentes.</a:t>
            </a:r>
          </a:p>
          <a:p>
            <a:pPr marL="0" lvl="0" indent="0">
              <a:lnSpc>
                <a:spcPct val="80000"/>
              </a:lnSpc>
              <a:buNone/>
            </a:pPr>
            <a:r>
              <a:rPr lang="es-ES" sz="2400">
                <a:latin typeface="Yu Gothic Light" pitchFamily="34"/>
                <a:ea typeface="Yu Gothic Light" pitchFamily="34"/>
              </a:rPr>
              <a:t>Esto mejora la aplicación en tres parámetros:</a:t>
            </a:r>
          </a:p>
          <a:p>
            <a:pPr lvl="0">
              <a:lnSpc>
                <a:spcPct val="80000"/>
              </a:lnSpc>
            </a:pPr>
            <a:r>
              <a:rPr lang="es-ES" sz="2400">
                <a:latin typeface="Yu Gothic Light" pitchFamily="34"/>
                <a:ea typeface="Yu Gothic Light" pitchFamily="34"/>
              </a:rPr>
              <a:t>Mayor seguridad</a:t>
            </a:r>
          </a:p>
          <a:p>
            <a:pPr lvl="0">
              <a:lnSpc>
                <a:spcPct val="80000"/>
              </a:lnSpc>
            </a:pPr>
            <a:r>
              <a:rPr lang="es-ES" sz="2400">
                <a:latin typeface="Yu Gothic Light" pitchFamily="34"/>
                <a:ea typeface="Yu Gothic Light" pitchFamily="34"/>
              </a:rPr>
              <a:t>Servicios reducidos	</a:t>
            </a:r>
          </a:p>
          <a:p>
            <a:pPr lvl="0">
              <a:lnSpc>
                <a:spcPct val="80000"/>
              </a:lnSpc>
            </a:pPr>
            <a:r>
              <a:rPr lang="es-ES" sz="2400">
                <a:latin typeface="Yu Gothic Light" pitchFamily="34"/>
                <a:ea typeface="Yu Gothic Light" pitchFamily="34"/>
              </a:rPr>
              <a:t>Mayor rendimiento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A765-53FA-4A1C-87F6-63DF2F79D8C5}"/>
              </a:ext>
            </a:extLst>
          </p:cNvPr>
          <p:cNvSpPr txBox="1">
            <a:spLocks noGrp="1"/>
          </p:cNvSpPr>
          <p:nvPr>
            <p:ph type="title"/>
          </p:nvPr>
        </p:nvSpPr>
        <p:spPr/>
        <p:txBody>
          <a:bodyPr/>
          <a:lstStyle/>
          <a:p>
            <a:pPr lvl="0"/>
            <a:r>
              <a:rPr lang="es-ES" b="1">
                <a:latin typeface="Yu Gothic Light" pitchFamily="34"/>
                <a:ea typeface="Yu Gothic Light" pitchFamily="34"/>
              </a:rPr>
              <a:t>Routing</a:t>
            </a:r>
          </a:p>
        </p:txBody>
      </p:sp>
      <p:sp>
        <p:nvSpPr>
          <p:cNvPr id="3" name="Content Placeholder 2">
            <a:extLst>
              <a:ext uri="{FF2B5EF4-FFF2-40B4-BE49-F238E27FC236}">
                <a16:creationId xmlns:a16="http://schemas.microsoft.com/office/drawing/2014/main" id="{D3B08907-8793-4DF8-A6D8-4E5F98A2A810}"/>
              </a:ext>
            </a:extLst>
          </p:cNvPr>
          <p:cNvSpPr txBox="1">
            <a:spLocks noGrp="1"/>
          </p:cNvSpPr>
          <p:nvPr>
            <p:ph idx="1"/>
          </p:nvPr>
        </p:nvSpPr>
        <p:spPr/>
        <p:txBody>
          <a:bodyPr/>
          <a:lstStyle/>
          <a:p>
            <a:pPr marL="0" lvl="0" indent="0">
              <a:buNone/>
            </a:pPr>
            <a:r>
              <a:rPr lang="es-ES">
                <a:latin typeface="Yu Gothic Light" pitchFamily="34"/>
                <a:ea typeface="Yu Gothic Light" pitchFamily="34"/>
              </a:rPr>
              <a:t>Consiste en el enrutamiento a partir de una URI (Uniform Resource Identifier) hacia el controlador.</a:t>
            </a:r>
          </a:p>
          <a:p>
            <a:pPr marL="0" lvl="0" indent="0">
              <a:buNone/>
            </a:pPr>
            <a:r>
              <a:rPr lang="es-ES">
                <a:latin typeface="Yu Gothic Light" pitchFamily="34"/>
                <a:ea typeface="Yu Gothic Light" pitchFamily="34"/>
              </a:rPr>
              <a:t>Presenta dos tipos principales: </a:t>
            </a:r>
          </a:p>
          <a:p>
            <a:pPr lvl="0"/>
            <a:r>
              <a:rPr lang="es-ES">
                <a:latin typeface="Yu Gothic Light" pitchFamily="34"/>
                <a:ea typeface="Yu Gothic Light" pitchFamily="34"/>
              </a:rPr>
              <a:t>Convention based</a:t>
            </a:r>
          </a:p>
          <a:p>
            <a:pPr lvl="0"/>
            <a:r>
              <a:rPr lang="es-ES">
                <a:latin typeface="Yu Gothic Light" pitchFamily="34"/>
                <a:ea typeface="Yu Gothic Light" pitchFamily="34"/>
              </a:rPr>
              <a:t>Attribute based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8F2EB47-7145-49A2-B9E9-B6AB6F475A29}"/>
              </a:ext>
            </a:extLst>
          </p:cNvPr>
          <p:cNvSpPr txBox="1">
            <a:spLocks noGrp="1"/>
          </p:cNvSpPr>
          <p:nvPr>
            <p:ph idx="4294967295"/>
          </p:nvPr>
        </p:nvSpPr>
        <p:spPr>
          <a:xfrm>
            <a:off x="1676400" y="860425"/>
            <a:ext cx="10515600" cy="4351338"/>
          </a:xfrm>
        </p:spPr>
        <p:txBody>
          <a:bodyPr/>
          <a:lstStyle/>
          <a:p>
            <a:pPr lvl="0"/>
            <a:r>
              <a:rPr lang="es-ES" sz="2400" dirty="0" err="1">
                <a:latin typeface="Yu Gothic Light" pitchFamily="34"/>
                <a:ea typeface="Yu Gothic Light" pitchFamily="34"/>
              </a:rPr>
              <a:t>Convention</a:t>
            </a:r>
            <a:r>
              <a:rPr lang="es-ES" sz="2400" dirty="0">
                <a:latin typeface="Yu Gothic Light" pitchFamily="34"/>
                <a:ea typeface="Yu Gothic Light" pitchFamily="34"/>
              </a:rPr>
              <a:t> </a:t>
            </a:r>
            <a:r>
              <a:rPr lang="es-ES" sz="2400" dirty="0" err="1">
                <a:latin typeface="Yu Gothic Light" pitchFamily="34"/>
                <a:ea typeface="Yu Gothic Light" pitchFamily="34"/>
              </a:rPr>
              <a:t>based</a:t>
            </a:r>
            <a:r>
              <a:rPr lang="es-ES" sz="2400" dirty="0">
                <a:latin typeface="Yu Gothic Light" pitchFamily="34"/>
                <a:ea typeface="Yu Gothic Light" pitchFamily="34"/>
              </a:rPr>
              <a:t>:</a:t>
            </a:r>
          </a:p>
          <a:p>
            <a:pPr lvl="0"/>
            <a:endParaRPr lang="es-ES" sz="2400" dirty="0">
              <a:latin typeface="Yu Gothic Light" pitchFamily="34"/>
              <a:ea typeface="Yu Gothic Light" pitchFamily="34"/>
            </a:endParaRPr>
          </a:p>
          <a:p>
            <a:pPr lvl="0"/>
            <a:endParaRPr lang="es-ES" dirty="0">
              <a:latin typeface="Yu Gothic Light" pitchFamily="34"/>
              <a:ea typeface="Yu Gothic Light" pitchFamily="34"/>
            </a:endParaRPr>
          </a:p>
          <a:p>
            <a:pPr marL="0" lvl="0" indent="0">
              <a:buNone/>
            </a:pPr>
            <a:endParaRPr lang="es-ES" dirty="0">
              <a:latin typeface="Yu Gothic Light" pitchFamily="34"/>
              <a:ea typeface="Yu Gothic Light" pitchFamily="34"/>
            </a:endParaRPr>
          </a:p>
          <a:p>
            <a:pPr marL="0" lvl="0" indent="0">
              <a:buNone/>
            </a:pPr>
            <a:endParaRPr lang="es-ES" dirty="0">
              <a:latin typeface="Yu Gothic Light" pitchFamily="34"/>
              <a:ea typeface="Yu Gothic Light" pitchFamily="34"/>
            </a:endParaRPr>
          </a:p>
          <a:p>
            <a:pPr lvl="0"/>
            <a:r>
              <a:rPr lang="es-ES" sz="2400" dirty="0" err="1">
                <a:latin typeface="Yu Gothic Light" pitchFamily="34"/>
                <a:ea typeface="Yu Gothic Light" pitchFamily="34"/>
              </a:rPr>
              <a:t>Attribute</a:t>
            </a:r>
            <a:r>
              <a:rPr lang="es-ES" sz="2400" dirty="0">
                <a:latin typeface="Yu Gothic Light" pitchFamily="34"/>
                <a:ea typeface="Yu Gothic Light" pitchFamily="34"/>
              </a:rPr>
              <a:t> </a:t>
            </a:r>
            <a:r>
              <a:rPr lang="es-ES" sz="2400" dirty="0" err="1">
                <a:latin typeface="Yu Gothic Light" pitchFamily="34"/>
                <a:ea typeface="Yu Gothic Light" pitchFamily="34"/>
              </a:rPr>
              <a:t>based</a:t>
            </a:r>
            <a:r>
              <a:rPr lang="es-ES" sz="2400" dirty="0">
                <a:latin typeface="Yu Gothic Light" pitchFamily="34"/>
                <a:ea typeface="Yu Gothic Light" pitchFamily="34"/>
              </a:rPr>
              <a:t>:</a:t>
            </a:r>
          </a:p>
        </p:txBody>
      </p:sp>
      <p:pic>
        <p:nvPicPr>
          <p:cNvPr id="3" name="Picture 4">
            <a:extLst>
              <a:ext uri="{FF2B5EF4-FFF2-40B4-BE49-F238E27FC236}">
                <a16:creationId xmlns:a16="http://schemas.microsoft.com/office/drawing/2014/main" id="{39C05385-4546-42F6-8FC0-FB96D7C9507E}"/>
              </a:ext>
            </a:extLst>
          </p:cNvPr>
          <p:cNvPicPr>
            <a:picLocks noChangeAspect="1"/>
          </p:cNvPicPr>
          <p:nvPr/>
        </p:nvPicPr>
        <p:blipFill>
          <a:blip r:embed="rId2"/>
          <a:stretch>
            <a:fillRect/>
          </a:stretch>
        </p:blipFill>
        <p:spPr>
          <a:xfrm>
            <a:off x="1905468" y="1394058"/>
            <a:ext cx="7828370" cy="1212979"/>
          </a:xfrm>
          <a:prstGeom prst="rect">
            <a:avLst/>
          </a:prstGeom>
          <a:noFill/>
          <a:ln cap="flat">
            <a:noFill/>
          </a:ln>
        </p:spPr>
      </p:pic>
      <p:pic>
        <p:nvPicPr>
          <p:cNvPr id="4" name="Picture 6">
            <a:extLst>
              <a:ext uri="{FF2B5EF4-FFF2-40B4-BE49-F238E27FC236}">
                <a16:creationId xmlns:a16="http://schemas.microsoft.com/office/drawing/2014/main" id="{31176868-ED27-4398-AD13-527CC3BC746D}"/>
              </a:ext>
            </a:extLst>
          </p:cNvPr>
          <p:cNvPicPr>
            <a:picLocks noChangeAspect="1"/>
          </p:cNvPicPr>
          <p:nvPr/>
        </p:nvPicPr>
        <p:blipFill>
          <a:blip r:embed="rId3"/>
          <a:stretch>
            <a:fillRect/>
          </a:stretch>
        </p:blipFill>
        <p:spPr>
          <a:xfrm>
            <a:off x="1905468" y="3773777"/>
            <a:ext cx="7845067" cy="1190347"/>
          </a:xfrm>
          <a:prstGeom prst="rect">
            <a:avLst/>
          </a:prstGeom>
          <a:noFill/>
          <a:ln cap="flat">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41C2-1323-4893-9A82-1C0A7E2854D6}"/>
              </a:ext>
            </a:extLst>
          </p:cNvPr>
          <p:cNvSpPr txBox="1">
            <a:spLocks noGrp="1"/>
          </p:cNvSpPr>
          <p:nvPr>
            <p:ph type="title"/>
          </p:nvPr>
        </p:nvSpPr>
        <p:spPr/>
        <p:txBody>
          <a:bodyPr/>
          <a:lstStyle/>
          <a:p>
            <a:pPr lvl="0"/>
            <a:r>
              <a:rPr lang="es-ES" b="1">
                <a:latin typeface="Yu Gothic Light" pitchFamily="34"/>
                <a:ea typeface="Yu Gothic Light" pitchFamily="34"/>
              </a:rPr>
              <a:t>Manipulación de recursos</a:t>
            </a:r>
          </a:p>
        </p:txBody>
      </p:sp>
      <p:sp>
        <p:nvSpPr>
          <p:cNvPr id="3" name="Content Placeholder 2">
            <a:extLst>
              <a:ext uri="{FF2B5EF4-FFF2-40B4-BE49-F238E27FC236}">
                <a16:creationId xmlns:a16="http://schemas.microsoft.com/office/drawing/2014/main" id="{336F22D4-641E-438A-87D2-A0B5BD0004B7}"/>
              </a:ext>
            </a:extLst>
          </p:cNvPr>
          <p:cNvSpPr txBox="1">
            <a:spLocks noGrp="1"/>
          </p:cNvSpPr>
          <p:nvPr>
            <p:ph idx="1"/>
          </p:nvPr>
        </p:nvSpPr>
        <p:spPr/>
        <p:txBody>
          <a:bodyPr/>
          <a:lstStyle/>
          <a:p>
            <a:pPr lvl="0"/>
            <a:r>
              <a:rPr lang="es-ES" dirty="0">
                <a:latin typeface="Yu Gothic Light" pitchFamily="34"/>
                <a:ea typeface="Yu Gothic Light" pitchFamily="34"/>
              </a:rPr>
              <a:t>Uso de POST para la creación de recursos.</a:t>
            </a:r>
          </a:p>
          <a:p>
            <a:pPr lvl="0"/>
            <a:r>
              <a:rPr lang="es-ES" dirty="0">
                <a:latin typeface="Yu Gothic Light" pitchFamily="34"/>
                <a:ea typeface="Yu Gothic Light" pitchFamily="34"/>
              </a:rPr>
              <a:t>Uso de PUT para actualizaciones totales.</a:t>
            </a:r>
          </a:p>
          <a:p>
            <a:pPr lvl="0"/>
            <a:r>
              <a:rPr lang="es-ES" dirty="0">
                <a:latin typeface="Yu Gothic Light" pitchFamily="34"/>
                <a:ea typeface="Yu Gothic Light" pitchFamily="34"/>
              </a:rPr>
              <a:t>Uso de PATCH para actualizaciones parciales.</a:t>
            </a:r>
          </a:p>
          <a:p>
            <a:pPr lvl="0"/>
            <a:r>
              <a:rPr lang="es-ES" dirty="0">
                <a:latin typeface="Yu Gothic Light" pitchFamily="34"/>
                <a:ea typeface="Yu Gothic Light" pitchFamily="34"/>
              </a:rPr>
              <a:t>Devolución de códigos (200, 201, 301, 404, 501, 503).</a:t>
            </a:r>
          </a:p>
          <a:p>
            <a:pPr lvl="0"/>
            <a:r>
              <a:rPr lang="es-ES" dirty="0">
                <a:latin typeface="Yu Gothic Light" pitchFamily="34"/>
                <a:ea typeface="Yu Gothic Light" pitchFamily="34"/>
              </a:rPr>
              <a:t>Análisis del formato a través de cabeceras o </a:t>
            </a:r>
            <a:r>
              <a:rPr lang="es-ES" dirty="0" err="1">
                <a:latin typeface="Yu Gothic Light" pitchFamily="34"/>
                <a:ea typeface="Yu Gothic Light" pitchFamily="34"/>
              </a:rPr>
              <a:t>headers</a:t>
            </a:r>
            <a:r>
              <a:rPr lang="es-ES" dirty="0">
                <a:latin typeface="Yu Gothic Light" pitchFamily="34"/>
                <a:ea typeface="Yu Gothic Light" pitchFamily="34"/>
              </a:rPr>
              <a:t>.</a:t>
            </a:r>
          </a:p>
          <a:p>
            <a:pPr lvl="0"/>
            <a:r>
              <a:rPr lang="es-ES" dirty="0">
                <a:latin typeface="Yu Gothic Light" pitchFamily="34"/>
                <a:ea typeface="Yu Gothic Light" pitchFamily="34"/>
              </a:rPr>
              <a:t>Validación en la información introducida. Rol de los objetos </a:t>
            </a:r>
            <a:r>
              <a:rPr lang="es-ES" dirty="0" err="1">
                <a:latin typeface="Yu Gothic Light" pitchFamily="34"/>
                <a:ea typeface="Yu Gothic Light" pitchFamily="34"/>
              </a:rPr>
              <a:t>ModelState</a:t>
            </a:r>
            <a:r>
              <a:rPr lang="es-ES" dirty="0">
                <a:latin typeface="Yu Gothic Light" pitchFamily="34"/>
                <a:ea typeface="Yu Gothic Light" pitchFamily="34"/>
              </a:rPr>
              <a:t>.</a:t>
            </a:r>
          </a:p>
          <a:p>
            <a:pPr marL="0" lvl="0" indent="0">
              <a:buNone/>
            </a:pPr>
            <a:endParaRPr lang="es-E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95919389-FA41-4A7E-B78A-729E820667B8}"/>
              </a:ext>
            </a:extLst>
          </p:cNvPr>
          <p:cNvPicPr>
            <a:picLocks noGrp="1" noChangeAspect="1"/>
          </p:cNvPicPr>
          <p:nvPr>
            <p:ph idx="4294967295"/>
          </p:nvPr>
        </p:nvPicPr>
        <p:blipFill>
          <a:blip r:embed="rId2"/>
          <a:stretch>
            <a:fillRect/>
          </a:stretch>
        </p:blipFill>
        <p:spPr>
          <a:xfrm>
            <a:off x="570270" y="452284"/>
            <a:ext cx="11157479" cy="5357932"/>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9444-F419-473D-BCAA-DEB6B30C8F6B}"/>
              </a:ext>
            </a:extLst>
          </p:cNvPr>
          <p:cNvSpPr txBox="1">
            <a:spLocks noGrp="1"/>
          </p:cNvSpPr>
          <p:nvPr>
            <p:ph type="title"/>
          </p:nvPr>
        </p:nvSpPr>
        <p:spPr/>
        <p:txBody>
          <a:bodyPr/>
          <a:lstStyle/>
          <a:p>
            <a:pPr lvl="0"/>
            <a:r>
              <a:rPr lang="es-ES" b="1">
                <a:latin typeface="Yu Gothic Light" pitchFamily="34"/>
                <a:ea typeface="Yu Gothic Light" pitchFamily="34"/>
              </a:rPr>
              <a:t>Inyección de dependencias</a:t>
            </a:r>
          </a:p>
        </p:txBody>
      </p:sp>
      <p:sp>
        <p:nvSpPr>
          <p:cNvPr id="3" name="Content Placeholder 2">
            <a:extLst>
              <a:ext uri="{FF2B5EF4-FFF2-40B4-BE49-F238E27FC236}">
                <a16:creationId xmlns:a16="http://schemas.microsoft.com/office/drawing/2014/main" id="{5DEECA13-7A0E-4D5B-AC7E-5FF6E07F317B}"/>
              </a:ext>
            </a:extLst>
          </p:cNvPr>
          <p:cNvSpPr txBox="1">
            <a:spLocks noGrp="1"/>
          </p:cNvSpPr>
          <p:nvPr>
            <p:ph idx="1"/>
          </p:nvPr>
        </p:nvSpPr>
        <p:spPr/>
        <p:txBody>
          <a:bodyPr/>
          <a:lstStyle/>
          <a:p>
            <a:pPr marL="0" lvl="0" indent="0">
              <a:buNone/>
            </a:pPr>
            <a:r>
              <a:rPr lang="es-ES">
                <a:latin typeface="Yu Gothic Light" pitchFamily="34"/>
                <a:ea typeface="Yu Gothic Light" pitchFamily="34"/>
              </a:rPr>
              <a:t>Consiste en la utilización de contenedores (objetos) a los cuales se asigna una propiedad en el momento de su instanciación. </a:t>
            </a:r>
          </a:p>
          <a:p>
            <a:pPr marL="0" lvl="0" indent="0">
              <a:buNone/>
            </a:pPr>
            <a:r>
              <a:rPr lang="es-ES">
                <a:latin typeface="Yu Gothic Light" pitchFamily="34"/>
                <a:ea typeface="Yu Gothic Light" pitchFamily="34"/>
              </a:rPr>
              <a:t>¿Cuáles son las ventajas que ofrece?</a:t>
            </a:r>
          </a:p>
          <a:p>
            <a:pPr marL="0" lvl="0" indent="0">
              <a:buNone/>
            </a:pPr>
            <a:r>
              <a:rPr lang="es-ES">
                <a:latin typeface="Yu Gothic Light" pitchFamily="34"/>
                <a:ea typeface="Yu Gothic Light" pitchFamily="34"/>
              </a:rPr>
              <a:t>Reduce el acoplamiento, evita cambios recurrentes de código y permite una mayor legibilidad.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12FDC-C097-47F8-B08D-DF6D729E56E7}"/>
              </a:ext>
            </a:extLst>
          </p:cNvPr>
          <p:cNvSpPr txBox="1">
            <a:spLocks noGrp="1"/>
          </p:cNvSpPr>
          <p:nvPr>
            <p:ph type="ctrTitle"/>
          </p:nvPr>
        </p:nvSpPr>
        <p:spPr/>
        <p:txBody>
          <a:bodyPr/>
          <a:lstStyle/>
          <a:p>
            <a:pPr lvl="0"/>
            <a:r>
              <a:rPr lang="es-ES">
                <a:latin typeface="Yu Gothic Light" pitchFamily="34"/>
                <a:ea typeface="Yu Gothic Light" pitchFamily="34"/>
              </a:rPr>
              <a:t>ASP.NET Core Fundamentals</a:t>
            </a:r>
          </a:p>
        </p:txBody>
      </p:sp>
      <p:sp>
        <p:nvSpPr>
          <p:cNvPr id="3" name="Subtitle 2">
            <a:extLst>
              <a:ext uri="{FF2B5EF4-FFF2-40B4-BE49-F238E27FC236}">
                <a16:creationId xmlns:a16="http://schemas.microsoft.com/office/drawing/2014/main" id="{71B5F45E-6369-4DF6-A43E-6B725170E78B}"/>
              </a:ext>
            </a:extLst>
          </p:cNvPr>
          <p:cNvSpPr txBox="1">
            <a:spLocks noGrp="1"/>
          </p:cNvSpPr>
          <p:nvPr>
            <p:ph type="subTitle" idx="1"/>
          </p:nvPr>
        </p:nvSpPr>
        <p:spPr/>
        <p:txBody>
          <a:bodyPr/>
          <a:lstStyle/>
          <a:p>
            <a:endParaRPr lang="es-E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95A5A-AF6C-4B4C-91F1-66C26F8CDA92}"/>
              </a:ext>
            </a:extLst>
          </p:cNvPr>
          <p:cNvSpPr txBox="1">
            <a:spLocks noGrp="1"/>
          </p:cNvSpPr>
          <p:nvPr>
            <p:ph type="title"/>
          </p:nvPr>
        </p:nvSpPr>
        <p:spPr/>
        <p:txBody>
          <a:bodyPr/>
          <a:lstStyle/>
          <a:p>
            <a:pPr lvl="0"/>
            <a:r>
              <a:rPr lang="es-ES" b="1">
                <a:latin typeface="Yu Gothic Light" pitchFamily="34"/>
                <a:ea typeface="Yu Gothic Light" pitchFamily="34"/>
              </a:rPr>
              <a:t>ASP.NET Core Fundamentals</a:t>
            </a:r>
          </a:p>
        </p:txBody>
      </p:sp>
      <p:sp>
        <p:nvSpPr>
          <p:cNvPr id="3" name="Content Placeholder 2">
            <a:extLst>
              <a:ext uri="{FF2B5EF4-FFF2-40B4-BE49-F238E27FC236}">
                <a16:creationId xmlns:a16="http://schemas.microsoft.com/office/drawing/2014/main" id="{8E9C680C-2872-411D-B10F-D7610D8E4F6B}"/>
              </a:ext>
            </a:extLst>
          </p:cNvPr>
          <p:cNvSpPr txBox="1">
            <a:spLocks noGrp="1"/>
          </p:cNvSpPr>
          <p:nvPr>
            <p:ph idx="1"/>
          </p:nvPr>
        </p:nvSpPr>
        <p:spPr/>
        <p:txBody>
          <a:bodyPr/>
          <a:lstStyle/>
          <a:p>
            <a:pPr marL="0" lvl="0" indent="0">
              <a:buNone/>
            </a:pPr>
            <a:r>
              <a:rPr lang="es-ES">
                <a:latin typeface="Yu Gothic Light" pitchFamily="34"/>
                <a:ea typeface="Yu Gothic Light" pitchFamily="34"/>
              </a:rPr>
              <a:t>Segundo curso que realizamos. Se supone que en este caso se exponen los conocimientos necesarios para crear una aplicación web según el patrón MVC. Se tratan temas como por ejemplo el middleware, tag helpers, view components, soporte SQL, así como también mecanismos front end en Bootstrap y Javascript.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8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A6E3-4CF8-464D-A191-F536A9948333}"/>
              </a:ext>
            </a:extLst>
          </p:cNvPr>
          <p:cNvSpPr txBox="1">
            <a:spLocks noGrp="1"/>
          </p:cNvSpPr>
          <p:nvPr>
            <p:ph type="title"/>
          </p:nvPr>
        </p:nvSpPr>
        <p:spPr>
          <a:xfrm>
            <a:off x="457200" y="1032387"/>
            <a:ext cx="3200400" cy="943404"/>
          </a:xfrm>
        </p:spPr>
        <p:txBody>
          <a:bodyPr/>
          <a:lstStyle/>
          <a:p>
            <a:pPr lvl="0"/>
            <a:r>
              <a:rPr lang="es-ES" b="1" dirty="0">
                <a:latin typeface="Yu Gothic Light" pitchFamily="34"/>
                <a:ea typeface="Yu Gothic Light" pitchFamily="34"/>
              </a:rPr>
              <a:t>Middleware</a:t>
            </a:r>
          </a:p>
        </p:txBody>
      </p:sp>
      <p:pic>
        <p:nvPicPr>
          <p:cNvPr id="3" name="Content Placeholder 5">
            <a:extLst>
              <a:ext uri="{FF2B5EF4-FFF2-40B4-BE49-F238E27FC236}">
                <a16:creationId xmlns:a16="http://schemas.microsoft.com/office/drawing/2014/main" id="{BCE5B8B6-63A3-49FF-9603-F053DEE3389C}"/>
              </a:ext>
            </a:extLst>
          </p:cNvPr>
          <p:cNvPicPr>
            <a:picLocks noGrp="1" noChangeAspect="1"/>
          </p:cNvPicPr>
          <p:nvPr>
            <p:ph idx="1"/>
          </p:nvPr>
        </p:nvPicPr>
        <p:blipFill rotWithShape="1">
          <a:blip r:embed="rId2"/>
          <a:srcRect l="8343" t="8169" r="11170" b="18829"/>
          <a:stretch/>
        </p:blipFill>
        <p:spPr>
          <a:xfrm>
            <a:off x="4408393" y="1791929"/>
            <a:ext cx="7498472" cy="3274142"/>
          </a:xfrm>
        </p:spPr>
      </p:pic>
      <p:sp>
        <p:nvSpPr>
          <p:cNvPr id="4" name="Text Placeholder 3">
            <a:extLst>
              <a:ext uri="{FF2B5EF4-FFF2-40B4-BE49-F238E27FC236}">
                <a16:creationId xmlns:a16="http://schemas.microsoft.com/office/drawing/2014/main" id="{339DB6C1-EE5B-44F3-8D9A-474550689090}"/>
              </a:ext>
            </a:extLst>
          </p:cNvPr>
          <p:cNvSpPr txBox="1">
            <a:spLocks noGrp="1"/>
          </p:cNvSpPr>
          <p:nvPr>
            <p:ph type="body" sz="half" idx="2"/>
          </p:nvPr>
        </p:nvSpPr>
        <p:spPr>
          <a:xfrm>
            <a:off x="285135" y="2074606"/>
            <a:ext cx="3598607" cy="4230598"/>
          </a:xfrm>
        </p:spPr>
        <p:txBody>
          <a:bodyPr>
            <a:normAutofit/>
          </a:bodyPr>
          <a:lstStyle/>
          <a:p>
            <a:pPr lvl="0"/>
            <a:r>
              <a:rPr lang="es-ES" sz="2000" dirty="0">
                <a:latin typeface="Yu Gothic Light" pitchFamily="34"/>
                <a:ea typeface="Yu Gothic Light" pitchFamily="34"/>
              </a:rPr>
              <a:t>¿De qué trata el middleware?</a:t>
            </a:r>
          </a:p>
          <a:p>
            <a:pPr lvl="0"/>
            <a:r>
              <a:rPr lang="es-ES" sz="2000" dirty="0">
                <a:latin typeface="Yu Gothic Light" pitchFamily="34"/>
                <a:ea typeface="Yu Gothic Light" pitchFamily="34"/>
              </a:rPr>
              <a:t>Se trata de pequeñas piezas que se encuentran en el lado del servidor y que, de forma conjunta, procesan en un primer momento la petición entrante. Cada uno de ellos cumple una función limitada y desempeña un rol concreto dentro de la aplicación. De ahí que encontremos varios de forma encadenada.</a:t>
            </a:r>
          </a:p>
          <a:p>
            <a:pPr lvl="0"/>
            <a:endParaRPr lang="es-E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9814C-75B5-474F-B119-3317E63FA943}"/>
              </a:ext>
            </a:extLst>
          </p:cNvPr>
          <p:cNvSpPr txBox="1">
            <a:spLocks noGrp="1"/>
          </p:cNvSpPr>
          <p:nvPr>
            <p:ph type="title"/>
          </p:nvPr>
        </p:nvSpPr>
        <p:spPr/>
        <p:txBody>
          <a:bodyPr/>
          <a:lstStyle/>
          <a:p>
            <a:pPr lvl="0"/>
            <a:r>
              <a:rPr lang="es-ES" b="1">
                <a:latin typeface="Yu Gothic Light" pitchFamily="34"/>
                <a:ea typeface="Yu Gothic Light" pitchFamily="34"/>
              </a:rPr>
              <a:t>Models y View Models</a:t>
            </a:r>
          </a:p>
        </p:txBody>
      </p:sp>
      <p:sp>
        <p:nvSpPr>
          <p:cNvPr id="3" name="Content Placeholder 2">
            <a:extLst>
              <a:ext uri="{FF2B5EF4-FFF2-40B4-BE49-F238E27FC236}">
                <a16:creationId xmlns:a16="http://schemas.microsoft.com/office/drawing/2014/main" id="{B3007B29-0CCC-4C71-B1DE-53EECC413F49}"/>
              </a:ext>
            </a:extLst>
          </p:cNvPr>
          <p:cNvSpPr txBox="1">
            <a:spLocks noGrp="1"/>
          </p:cNvSpPr>
          <p:nvPr>
            <p:ph idx="1"/>
          </p:nvPr>
        </p:nvSpPr>
        <p:spPr>
          <a:xfrm>
            <a:off x="1097280" y="1845734"/>
            <a:ext cx="10593274" cy="4023360"/>
          </a:xfrm>
        </p:spPr>
        <p:txBody>
          <a:bodyPr>
            <a:normAutofit/>
          </a:bodyPr>
          <a:lstStyle/>
          <a:p>
            <a:pPr marL="0" lvl="0" indent="0">
              <a:buNone/>
            </a:pPr>
            <a:r>
              <a:rPr lang="es-ES" sz="2400" dirty="0">
                <a:latin typeface="Yu Gothic Light" pitchFamily="34"/>
                <a:ea typeface="Yu Gothic Light" pitchFamily="34"/>
              </a:rPr>
              <a:t>Una diferenciación muy interesante relacionada con el patrón MVC es la que tiene que ver con los </a:t>
            </a:r>
            <a:r>
              <a:rPr lang="es-ES" sz="2400" dirty="0" err="1">
                <a:latin typeface="Yu Gothic Light" pitchFamily="34"/>
                <a:ea typeface="Yu Gothic Light" pitchFamily="34"/>
              </a:rPr>
              <a:t>Models</a:t>
            </a:r>
            <a:r>
              <a:rPr lang="es-ES" sz="2400" dirty="0">
                <a:latin typeface="Yu Gothic Light" pitchFamily="34"/>
                <a:ea typeface="Yu Gothic Light" pitchFamily="34"/>
              </a:rPr>
              <a:t> / View </a:t>
            </a:r>
            <a:r>
              <a:rPr lang="es-ES" sz="2400" dirty="0" err="1">
                <a:latin typeface="Yu Gothic Light" pitchFamily="34"/>
                <a:ea typeface="Yu Gothic Light" pitchFamily="34"/>
              </a:rPr>
              <a:t>Models</a:t>
            </a:r>
            <a:r>
              <a:rPr lang="es-ES" sz="2400" dirty="0">
                <a:latin typeface="Yu Gothic Light" pitchFamily="34"/>
                <a:ea typeface="Yu Gothic Light" pitchFamily="34"/>
              </a:rPr>
              <a:t>. </a:t>
            </a:r>
          </a:p>
          <a:p>
            <a:pPr lvl="0"/>
            <a:r>
              <a:rPr lang="es-ES" sz="2400" dirty="0">
                <a:latin typeface="Yu Gothic Light" pitchFamily="34"/>
                <a:ea typeface="Yu Gothic Light" pitchFamily="34"/>
              </a:rPr>
              <a:t>Por un lado, tenemos los </a:t>
            </a:r>
            <a:r>
              <a:rPr lang="es-ES" sz="2400" dirty="0" err="1">
                <a:latin typeface="Yu Gothic Light" pitchFamily="34"/>
                <a:ea typeface="Yu Gothic Light" pitchFamily="34"/>
              </a:rPr>
              <a:t>Entity</a:t>
            </a:r>
            <a:r>
              <a:rPr lang="es-ES" sz="2400" dirty="0">
                <a:latin typeface="Yu Gothic Light" pitchFamily="34"/>
                <a:ea typeface="Yu Gothic Light" pitchFamily="34"/>
              </a:rPr>
              <a:t> </a:t>
            </a:r>
            <a:r>
              <a:rPr lang="es-ES" sz="2400" dirty="0" err="1">
                <a:latin typeface="Yu Gothic Light" pitchFamily="34"/>
                <a:ea typeface="Yu Gothic Light" pitchFamily="34"/>
              </a:rPr>
              <a:t>Models</a:t>
            </a:r>
            <a:r>
              <a:rPr lang="es-ES" sz="2400" dirty="0">
                <a:latin typeface="Yu Gothic Light" pitchFamily="34"/>
                <a:ea typeface="Yu Gothic Light" pitchFamily="34"/>
              </a:rPr>
              <a:t>, que extraen la información de forma exacta a cómo la encontramos en la base de datos. Son, por tanto, persistentes. </a:t>
            </a:r>
          </a:p>
          <a:p>
            <a:pPr lvl="0"/>
            <a:r>
              <a:rPr lang="es-ES" sz="2400" dirty="0">
                <a:latin typeface="Yu Gothic Light" pitchFamily="34"/>
                <a:ea typeface="Yu Gothic Light" pitchFamily="34"/>
              </a:rPr>
              <a:t>Por otro lado, tenemos los DTO o View </a:t>
            </a:r>
            <a:r>
              <a:rPr lang="es-ES" sz="2400" dirty="0" err="1">
                <a:latin typeface="Yu Gothic Light" pitchFamily="34"/>
                <a:ea typeface="Yu Gothic Light" pitchFamily="34"/>
              </a:rPr>
              <a:t>Models</a:t>
            </a:r>
            <a:r>
              <a:rPr lang="es-ES" sz="2400" dirty="0">
                <a:latin typeface="Yu Gothic Light" pitchFamily="34"/>
                <a:ea typeface="Yu Gothic Light" pitchFamily="34"/>
              </a:rPr>
              <a:t>, que no solo almacenan la información necesaria para la vista, sino también detalles adicionales que puedan ser requeridos. No son persistentes, ya que no interactúan de forma directa con la base de datos.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01AA-99F7-4EC9-97EB-E98363A5C231}"/>
              </a:ext>
            </a:extLst>
          </p:cNvPr>
          <p:cNvSpPr txBox="1">
            <a:spLocks noGrp="1"/>
          </p:cNvSpPr>
          <p:nvPr>
            <p:ph type="title"/>
          </p:nvPr>
        </p:nvSpPr>
        <p:spPr>
          <a:xfrm>
            <a:off x="990932" y="286603"/>
            <a:ext cx="6750987" cy="1450757"/>
          </a:xfrm>
        </p:spPr>
        <p:txBody>
          <a:bodyPr>
            <a:normAutofit/>
          </a:bodyPr>
          <a:lstStyle/>
          <a:p>
            <a:pPr lvl="0"/>
            <a:r>
              <a:rPr lang="es-ES" b="1">
                <a:solidFill>
                  <a:schemeClr val="accent2"/>
                </a:solidFill>
                <a:latin typeface="Yu Gothic Light" pitchFamily="34"/>
                <a:ea typeface="Yu Gothic Light" pitchFamily="34"/>
              </a:rPr>
              <a:t>Integrantes del grupo</a:t>
            </a:r>
          </a:p>
        </p:txBody>
      </p:sp>
      <p:sp>
        <p:nvSpPr>
          <p:cNvPr id="3" name="Content Placeholder 2">
            <a:extLst>
              <a:ext uri="{FF2B5EF4-FFF2-40B4-BE49-F238E27FC236}">
                <a16:creationId xmlns:a16="http://schemas.microsoft.com/office/drawing/2014/main" id="{C9738B3D-EB9D-4254-BC4F-F5D60B4796FF}"/>
              </a:ext>
            </a:extLst>
          </p:cNvPr>
          <p:cNvSpPr txBox="1">
            <a:spLocks noGrp="1"/>
          </p:cNvSpPr>
          <p:nvPr>
            <p:ph idx="1"/>
          </p:nvPr>
        </p:nvSpPr>
        <p:spPr>
          <a:xfrm>
            <a:off x="1044204" y="2023962"/>
            <a:ext cx="6697715" cy="3845131"/>
          </a:xfrm>
        </p:spPr>
        <p:txBody>
          <a:bodyPr>
            <a:normAutofit/>
          </a:bodyPr>
          <a:lstStyle/>
          <a:p>
            <a:pPr lvl="0"/>
            <a:r>
              <a:rPr lang="es-ES" sz="2400" dirty="0">
                <a:latin typeface="Yu Gothic Light" pitchFamily="34"/>
                <a:ea typeface="Yu Gothic Light" pitchFamily="34"/>
              </a:rPr>
              <a:t>Iván Miranda Stavenuiter</a:t>
            </a:r>
          </a:p>
          <a:p>
            <a:pPr lvl="0"/>
            <a:r>
              <a:rPr lang="es-ES" sz="2400" dirty="0">
                <a:latin typeface="Yu Gothic Light" pitchFamily="34"/>
                <a:ea typeface="Yu Gothic Light" pitchFamily="34"/>
              </a:rPr>
              <a:t>Alejandro de la Maza Villalba</a:t>
            </a:r>
          </a:p>
          <a:p>
            <a:pPr lvl="0"/>
            <a:r>
              <a:rPr lang="es-ES" sz="2400" dirty="0">
                <a:latin typeface="Yu Gothic Light" pitchFamily="34"/>
                <a:ea typeface="Yu Gothic Light" pitchFamily="34"/>
              </a:rPr>
              <a:t>Beatriz Parejo Ramos</a:t>
            </a:r>
          </a:p>
          <a:p>
            <a:pPr lvl="0"/>
            <a:r>
              <a:rPr lang="es-ES" sz="2400" dirty="0">
                <a:latin typeface="Yu Gothic Light" pitchFamily="34"/>
                <a:ea typeface="Yu Gothic Light" pitchFamily="34"/>
              </a:rPr>
              <a:t>Lucía Flores Padilla</a:t>
            </a:r>
          </a:p>
          <a:p>
            <a:pPr lvl="0"/>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82">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E34F6D9-396E-495D-9E2A-43C7E43DBEEA}"/>
              </a:ext>
            </a:extLst>
          </p:cNvPr>
          <p:cNvPicPr>
            <a:picLocks noChangeAspect="1"/>
          </p:cNvPicPr>
          <p:nvPr/>
        </p:nvPicPr>
        <p:blipFill>
          <a:blip r:embed="rId2"/>
          <a:stretch>
            <a:fillRect/>
          </a:stretch>
        </p:blipFill>
        <p:spPr>
          <a:xfrm>
            <a:off x="50051" y="226363"/>
            <a:ext cx="11925639" cy="5774615"/>
          </a:xfrm>
          <a:prstGeom prst="rect">
            <a:avLst/>
          </a:prstGeom>
          <a:noFill/>
          <a:ln cap="flat">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C7DCC-CD65-498B-BFF8-16BCE4D3F12A}"/>
              </a:ext>
            </a:extLst>
          </p:cNvPr>
          <p:cNvSpPr txBox="1">
            <a:spLocks noGrp="1"/>
          </p:cNvSpPr>
          <p:nvPr>
            <p:ph type="title"/>
          </p:nvPr>
        </p:nvSpPr>
        <p:spPr/>
        <p:txBody>
          <a:bodyPr/>
          <a:lstStyle/>
          <a:p>
            <a:pPr lvl="0"/>
            <a:r>
              <a:rPr lang="es-ES" b="1">
                <a:latin typeface="Yu Gothic Light" pitchFamily="34"/>
                <a:ea typeface="Yu Gothic Light" pitchFamily="34"/>
              </a:rPr>
              <a:t>Razor views</a:t>
            </a:r>
          </a:p>
        </p:txBody>
      </p:sp>
      <p:sp>
        <p:nvSpPr>
          <p:cNvPr id="3" name="Content Placeholder 2">
            <a:extLst>
              <a:ext uri="{FF2B5EF4-FFF2-40B4-BE49-F238E27FC236}">
                <a16:creationId xmlns:a16="http://schemas.microsoft.com/office/drawing/2014/main" id="{83D3AC65-A7F4-4454-850C-3B7B815BAC89}"/>
              </a:ext>
            </a:extLst>
          </p:cNvPr>
          <p:cNvSpPr txBox="1">
            <a:spLocks noGrp="1"/>
          </p:cNvSpPr>
          <p:nvPr>
            <p:ph idx="1"/>
          </p:nvPr>
        </p:nvSpPr>
        <p:spPr/>
        <p:txBody>
          <a:bodyPr>
            <a:normAutofit/>
          </a:bodyPr>
          <a:lstStyle/>
          <a:p>
            <a:pPr lvl="0"/>
            <a:r>
              <a:rPr lang="es-ES" sz="2400" dirty="0">
                <a:latin typeface="Yu Gothic Light" pitchFamily="34"/>
                <a:ea typeface="Yu Gothic Light" pitchFamily="34"/>
              </a:rPr>
              <a:t>Nueva funcionalidad de ASP.NET Core que se impone como alternativa a la generación de HTML de las vistas comunes. Digamos que, en este nuevo escenario, se suprime la fase del modelo, incluyéndose en la propia página. </a:t>
            </a:r>
          </a:p>
          <a:p>
            <a:pPr lvl="0"/>
            <a:r>
              <a:rPr lang="es-ES" sz="2400" dirty="0">
                <a:latin typeface="Yu Gothic Light" pitchFamily="34"/>
                <a:ea typeface="Yu Gothic Light" pitchFamily="34"/>
              </a:rPr>
              <a:t>Tienen extensión .</a:t>
            </a:r>
            <a:r>
              <a:rPr lang="es-ES" sz="2400" dirty="0" err="1">
                <a:latin typeface="Yu Gothic Light" pitchFamily="34"/>
                <a:ea typeface="Yu Gothic Light" pitchFamily="34"/>
              </a:rPr>
              <a:t>cshtml</a:t>
            </a:r>
            <a:r>
              <a:rPr lang="es-ES" sz="2400" dirty="0">
                <a:latin typeface="Yu Gothic Light" pitchFamily="34"/>
                <a:ea typeface="Yu Gothic Light" pitchFamily="34"/>
              </a:rPr>
              <a:t>.</a:t>
            </a:r>
          </a:p>
          <a:p>
            <a:pPr lvl="0"/>
            <a:r>
              <a:rPr lang="es-ES" sz="2400" dirty="0">
                <a:latin typeface="Yu Gothic Light" pitchFamily="34"/>
                <a:ea typeface="Yu Gothic Light" pitchFamily="34"/>
              </a:rPr>
              <a:t>Son ellas mismas las que simulan el funcionamiento del modelo y renderizan la información, manteniendo además la separación de los distintos módulos que propone el método MVC.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691EE-F498-4F36-8382-B7B7CEBFA887}"/>
              </a:ext>
            </a:extLst>
          </p:cNvPr>
          <p:cNvSpPr txBox="1">
            <a:spLocks noGrp="1"/>
          </p:cNvSpPr>
          <p:nvPr>
            <p:ph type="title"/>
          </p:nvPr>
        </p:nvSpPr>
        <p:spPr/>
        <p:txBody>
          <a:bodyPr/>
          <a:lstStyle/>
          <a:p>
            <a:pPr lvl="0"/>
            <a:r>
              <a:rPr lang="es-ES" b="1">
                <a:latin typeface="Yu Gothic Light" pitchFamily="34"/>
                <a:ea typeface="Yu Gothic Light" pitchFamily="34"/>
              </a:rPr>
              <a:t>Autenticación de usuarios</a:t>
            </a:r>
          </a:p>
        </p:txBody>
      </p:sp>
      <p:sp>
        <p:nvSpPr>
          <p:cNvPr id="3" name="Content Placeholder 2">
            <a:extLst>
              <a:ext uri="{FF2B5EF4-FFF2-40B4-BE49-F238E27FC236}">
                <a16:creationId xmlns:a16="http://schemas.microsoft.com/office/drawing/2014/main" id="{AFE25A78-9E54-4CFB-856A-0419E9082D63}"/>
              </a:ext>
            </a:extLst>
          </p:cNvPr>
          <p:cNvSpPr txBox="1">
            <a:spLocks noGrp="1"/>
          </p:cNvSpPr>
          <p:nvPr>
            <p:ph idx="1"/>
          </p:nvPr>
        </p:nvSpPr>
        <p:spPr/>
        <p:txBody>
          <a:bodyPr>
            <a:normAutofit lnSpcReduction="10000"/>
          </a:bodyPr>
          <a:lstStyle/>
          <a:p>
            <a:pPr marL="0" lvl="0" indent="0">
              <a:buNone/>
            </a:pPr>
            <a:r>
              <a:rPr lang="es-ES" sz="2600">
                <a:latin typeface="Yu Gothic Light" pitchFamily="34"/>
                <a:ea typeface="Yu Gothic Light" pitchFamily="34"/>
              </a:rPr>
              <a:t>Mediante la interfaz de creación de proyectos de Visual Studio, podemos agregar autenticación en la app. Esta puede ser de tres tipos:</a:t>
            </a:r>
          </a:p>
          <a:p>
            <a:pPr lvl="0"/>
            <a:r>
              <a:rPr lang="es-ES" sz="2600">
                <a:latin typeface="Yu Gothic Light" pitchFamily="34"/>
                <a:ea typeface="Yu Gothic Light" pitchFamily="34"/>
              </a:rPr>
              <a:t>Windows authentication: enfocada a aplicaciones que emplean internet. Normalmente desplegadas dentro del firewall de la compañía. Se emplea con el IIS Windows Server.</a:t>
            </a:r>
          </a:p>
          <a:p>
            <a:pPr lvl="0"/>
            <a:r>
              <a:rPr lang="es-ES" sz="2600">
                <a:latin typeface="Yu Gothic Light" pitchFamily="34"/>
                <a:ea typeface="Yu Gothic Light" pitchFamily="34"/>
              </a:rPr>
              <a:t>A través de cuentas escolares o laborales: la autenticación se realiza con respecto a un proveedor que se encuentra en la nube.</a:t>
            </a:r>
          </a:p>
          <a:p>
            <a:pPr lvl="0"/>
            <a:r>
              <a:rPr lang="es-ES" sz="2600">
                <a:latin typeface="Yu Gothic Light" pitchFamily="34"/>
                <a:ea typeface="Yu Gothic Light" pitchFamily="34"/>
              </a:rPr>
              <a:t>Cuenta individual del usuario: autenticación embebida en la app. Tiene dos variantes: una que almacena los datos en el servidor SQL local, y otra que los hace también contra un proveedor en la nube.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8268-5AF3-4F04-B9BB-46F41CE0D5A3}"/>
              </a:ext>
            </a:extLst>
          </p:cNvPr>
          <p:cNvSpPr txBox="1">
            <a:spLocks noGrp="1"/>
          </p:cNvSpPr>
          <p:nvPr>
            <p:ph type="ctrTitle"/>
          </p:nvPr>
        </p:nvSpPr>
        <p:spPr/>
        <p:txBody>
          <a:bodyPr/>
          <a:lstStyle/>
          <a:p>
            <a:pPr lvl="0"/>
            <a:r>
              <a:rPr lang="es-ES">
                <a:latin typeface="Yu Gothic Light" pitchFamily="34"/>
                <a:ea typeface="Yu Gothic Light" pitchFamily="34"/>
              </a:rPr>
              <a:t>Angular</a:t>
            </a:r>
          </a:p>
        </p:txBody>
      </p:sp>
      <p:sp>
        <p:nvSpPr>
          <p:cNvPr id="3" name="Subtitle 2">
            <a:extLst>
              <a:ext uri="{FF2B5EF4-FFF2-40B4-BE49-F238E27FC236}">
                <a16:creationId xmlns:a16="http://schemas.microsoft.com/office/drawing/2014/main" id="{438D07D6-AA5B-4AD2-ABCD-8868F7AA5733}"/>
              </a:ext>
            </a:extLst>
          </p:cNvPr>
          <p:cNvSpPr txBox="1">
            <a:spLocks noGrp="1"/>
          </p:cNvSpPr>
          <p:nvPr>
            <p:ph type="subTitle" idx="1"/>
          </p:nvPr>
        </p:nvSpPr>
        <p:spPr/>
        <p:txBody>
          <a:bodyPr/>
          <a:lstStyle/>
          <a:p>
            <a:pPr lvl="0"/>
            <a:r>
              <a:rPr lang="es-ES">
                <a:latin typeface="Yu Gothic Light" pitchFamily="34"/>
                <a:ea typeface="Yu Gothic Light" pitchFamily="34"/>
              </a:rPr>
              <a:t>Getting Started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5FBE-0F0B-4058-885F-293438BEAE44}"/>
              </a:ext>
            </a:extLst>
          </p:cNvPr>
          <p:cNvSpPr txBox="1">
            <a:spLocks noGrp="1"/>
          </p:cNvSpPr>
          <p:nvPr>
            <p:ph type="title" idx="4294967295"/>
          </p:nvPr>
        </p:nvSpPr>
        <p:spPr>
          <a:xfrm>
            <a:off x="255637" y="171450"/>
            <a:ext cx="3932239" cy="815975"/>
          </a:xfrm>
        </p:spPr>
        <p:txBody>
          <a:bodyPr>
            <a:normAutofit fontScale="90000"/>
          </a:bodyPr>
          <a:lstStyle/>
          <a:p>
            <a:pPr lvl="0"/>
            <a:r>
              <a:rPr lang="es-ES" b="1" dirty="0">
                <a:latin typeface="Yu Gothic Light" pitchFamily="34"/>
                <a:ea typeface="Yu Gothic Light" pitchFamily="34"/>
              </a:rPr>
              <a:t>Primeros pasos</a:t>
            </a:r>
          </a:p>
        </p:txBody>
      </p:sp>
      <p:sp>
        <p:nvSpPr>
          <p:cNvPr id="3" name="Content Placeholder 2">
            <a:extLst>
              <a:ext uri="{FF2B5EF4-FFF2-40B4-BE49-F238E27FC236}">
                <a16:creationId xmlns:a16="http://schemas.microsoft.com/office/drawing/2014/main" id="{911511C7-D4C4-4665-A9A5-7CB6B0D88A80}"/>
              </a:ext>
            </a:extLst>
          </p:cNvPr>
          <p:cNvSpPr txBox="1">
            <a:spLocks noGrp="1"/>
          </p:cNvSpPr>
          <p:nvPr>
            <p:ph type="body" sz="half" idx="4294967295"/>
          </p:nvPr>
        </p:nvSpPr>
        <p:spPr>
          <a:xfrm>
            <a:off x="511277" y="1282392"/>
            <a:ext cx="5683045" cy="4873625"/>
          </a:xfrm>
        </p:spPr>
        <p:txBody>
          <a:bodyPr>
            <a:normAutofit/>
          </a:bodyPr>
          <a:lstStyle/>
          <a:p>
            <a:pPr marL="228600" lvl="0" indent="-228600">
              <a:lnSpc>
                <a:spcPct val="70000"/>
              </a:lnSpc>
              <a:buChar char="•"/>
            </a:pPr>
            <a:r>
              <a:rPr lang="es-ES" sz="2400" dirty="0">
                <a:solidFill>
                  <a:schemeClr val="tx1">
                    <a:lumMod val="75000"/>
                    <a:lumOff val="25000"/>
                  </a:schemeClr>
                </a:solidFill>
                <a:latin typeface="Yu Gothic Light" pitchFamily="34"/>
                <a:ea typeface="Yu Gothic Light" pitchFamily="34"/>
              </a:rPr>
              <a:t>Introducción al editor Visual Studio </a:t>
            </a:r>
            <a:r>
              <a:rPr lang="es-ES" sz="2400" dirty="0" err="1">
                <a:solidFill>
                  <a:schemeClr val="tx1">
                    <a:lumMod val="75000"/>
                    <a:lumOff val="25000"/>
                  </a:schemeClr>
                </a:solidFill>
                <a:latin typeface="Yu Gothic Light" pitchFamily="34"/>
                <a:ea typeface="Yu Gothic Light" pitchFamily="34"/>
              </a:rPr>
              <a:t>Code</a:t>
            </a:r>
            <a:r>
              <a:rPr lang="es-ES" sz="2400" dirty="0">
                <a:solidFill>
                  <a:schemeClr val="tx1">
                    <a:lumMod val="75000"/>
                    <a:lumOff val="25000"/>
                  </a:schemeClr>
                </a:solidFill>
                <a:latin typeface="Yu Gothic Light" pitchFamily="34"/>
                <a:ea typeface="Yu Gothic Light" pitchFamily="34"/>
              </a:rPr>
              <a:t> para trabajar con Angular 7</a:t>
            </a:r>
          </a:p>
          <a:p>
            <a:pPr marL="228600" lvl="0" indent="-228600">
              <a:lnSpc>
                <a:spcPct val="70000"/>
              </a:lnSpc>
              <a:buChar char="•"/>
            </a:pPr>
            <a:r>
              <a:rPr lang="es-ES" sz="2400" dirty="0">
                <a:solidFill>
                  <a:schemeClr val="tx1">
                    <a:lumMod val="75000"/>
                    <a:lumOff val="25000"/>
                  </a:schemeClr>
                </a:solidFill>
                <a:latin typeface="Yu Gothic Light" pitchFamily="34"/>
                <a:ea typeface="Yu Gothic Light" pitchFamily="34"/>
              </a:rPr>
              <a:t>Instalación de </a:t>
            </a:r>
            <a:r>
              <a:rPr lang="es-ES" sz="2400" dirty="0" err="1">
                <a:solidFill>
                  <a:schemeClr val="tx1">
                    <a:lumMod val="75000"/>
                    <a:lumOff val="25000"/>
                  </a:schemeClr>
                </a:solidFill>
                <a:latin typeface="Yu Gothic Light" pitchFamily="34"/>
                <a:ea typeface="Yu Gothic Light" pitchFamily="34"/>
              </a:rPr>
              <a:t>Node</a:t>
            </a:r>
            <a:r>
              <a:rPr lang="es-ES" sz="2400" dirty="0">
                <a:solidFill>
                  <a:schemeClr val="tx1">
                    <a:lumMod val="75000"/>
                    <a:lumOff val="25000"/>
                  </a:schemeClr>
                </a:solidFill>
                <a:latin typeface="Yu Gothic Light" pitchFamily="34"/>
                <a:ea typeface="Yu Gothic Light" pitchFamily="34"/>
              </a:rPr>
              <a:t>: </a:t>
            </a:r>
            <a:r>
              <a:rPr lang="es-ES" sz="2400" b="1" i="1" dirty="0" err="1">
                <a:solidFill>
                  <a:schemeClr val="tx1">
                    <a:lumMod val="75000"/>
                    <a:lumOff val="25000"/>
                  </a:schemeClr>
                </a:solidFill>
                <a:latin typeface="Yu Gothic Light" pitchFamily="34"/>
                <a:ea typeface="Yu Gothic Light" pitchFamily="34"/>
              </a:rPr>
              <a:t>npm</a:t>
            </a:r>
            <a:r>
              <a:rPr lang="es-ES" sz="2400" b="1" i="1" dirty="0">
                <a:solidFill>
                  <a:schemeClr val="tx1">
                    <a:lumMod val="75000"/>
                    <a:lumOff val="25000"/>
                  </a:schemeClr>
                </a:solidFill>
                <a:latin typeface="Yu Gothic Light" pitchFamily="34"/>
                <a:ea typeface="Yu Gothic Light" pitchFamily="34"/>
              </a:rPr>
              <a:t> </a:t>
            </a:r>
            <a:r>
              <a:rPr lang="es-ES" sz="2400" b="1" i="1" dirty="0" err="1">
                <a:solidFill>
                  <a:schemeClr val="tx1">
                    <a:lumMod val="75000"/>
                    <a:lumOff val="25000"/>
                  </a:schemeClr>
                </a:solidFill>
                <a:latin typeface="Yu Gothic Light" pitchFamily="34"/>
                <a:ea typeface="Yu Gothic Light" pitchFamily="34"/>
              </a:rPr>
              <a:t>install</a:t>
            </a:r>
            <a:endParaRPr lang="es-ES" sz="2400" b="1" i="1" dirty="0">
              <a:solidFill>
                <a:schemeClr val="tx1">
                  <a:lumMod val="75000"/>
                  <a:lumOff val="25000"/>
                </a:schemeClr>
              </a:solidFill>
              <a:latin typeface="Yu Gothic Light" pitchFamily="34"/>
              <a:ea typeface="Yu Gothic Light" pitchFamily="34"/>
            </a:endParaRPr>
          </a:p>
          <a:p>
            <a:pPr lvl="0">
              <a:lnSpc>
                <a:spcPct val="70000"/>
              </a:lnSpc>
            </a:pPr>
            <a:r>
              <a:rPr lang="es-ES" sz="2400" dirty="0">
                <a:solidFill>
                  <a:schemeClr val="tx1">
                    <a:lumMod val="75000"/>
                    <a:lumOff val="25000"/>
                  </a:schemeClr>
                </a:solidFill>
                <a:latin typeface="Yu Gothic Light" pitchFamily="34"/>
                <a:ea typeface="Yu Gothic Light" pitchFamily="34"/>
              </a:rPr>
              <a:t>(En el primer curso, nos descargamos un proyecto de GitHub, le instalamos </a:t>
            </a:r>
            <a:r>
              <a:rPr lang="es-ES" sz="2400" dirty="0" err="1">
                <a:solidFill>
                  <a:schemeClr val="tx1">
                    <a:lumMod val="75000"/>
                    <a:lumOff val="25000"/>
                  </a:schemeClr>
                </a:solidFill>
                <a:latin typeface="Yu Gothic Light" pitchFamily="34"/>
                <a:ea typeface="Yu Gothic Light" pitchFamily="34"/>
              </a:rPr>
              <a:t>Node</a:t>
            </a:r>
            <a:r>
              <a:rPr lang="es-ES" sz="2400" dirty="0">
                <a:solidFill>
                  <a:schemeClr val="tx1">
                    <a:lumMod val="75000"/>
                    <a:lumOff val="25000"/>
                  </a:schemeClr>
                </a:solidFill>
                <a:latin typeface="Yu Gothic Light" pitchFamily="34"/>
                <a:ea typeface="Yu Gothic Light" pitchFamily="34"/>
              </a:rPr>
              <a:t>, lo lanzamos, y empezamos a trabajar sobre este proyecto ya iniciado)</a:t>
            </a:r>
          </a:p>
          <a:p>
            <a:pPr lvl="0">
              <a:lnSpc>
                <a:spcPct val="70000"/>
              </a:lnSpc>
            </a:pPr>
            <a:r>
              <a:rPr lang="es-ES" sz="2400" dirty="0">
                <a:solidFill>
                  <a:schemeClr val="tx1">
                    <a:lumMod val="75000"/>
                    <a:lumOff val="25000"/>
                  </a:schemeClr>
                </a:solidFill>
                <a:latin typeface="Yu Gothic Light" pitchFamily="34"/>
                <a:ea typeface="Yu Gothic Light" pitchFamily="34"/>
              </a:rPr>
              <a:t>En el archivo </a:t>
            </a:r>
            <a:r>
              <a:rPr lang="es-ES" sz="2400" dirty="0" err="1">
                <a:solidFill>
                  <a:schemeClr val="tx1">
                    <a:lumMod val="75000"/>
                    <a:lumOff val="25000"/>
                  </a:schemeClr>
                </a:solidFill>
                <a:latin typeface="Yu Gothic Light" pitchFamily="34"/>
                <a:ea typeface="Yu Gothic Light" pitchFamily="34"/>
              </a:rPr>
              <a:t>package.json</a:t>
            </a:r>
            <a:r>
              <a:rPr lang="es-ES" sz="2400" dirty="0">
                <a:solidFill>
                  <a:schemeClr val="tx1">
                    <a:lumMod val="75000"/>
                    <a:lumOff val="25000"/>
                  </a:schemeClr>
                </a:solidFill>
                <a:latin typeface="Yu Gothic Light" pitchFamily="34"/>
                <a:ea typeface="Yu Gothic Light" pitchFamily="34"/>
              </a:rPr>
              <a:t> podemos ver que con </a:t>
            </a:r>
            <a:r>
              <a:rPr lang="es-ES" sz="2400" b="1" dirty="0" err="1">
                <a:solidFill>
                  <a:schemeClr val="tx1">
                    <a:lumMod val="75000"/>
                    <a:lumOff val="25000"/>
                  </a:schemeClr>
                </a:solidFill>
                <a:latin typeface="Yu Gothic Light" pitchFamily="34"/>
                <a:ea typeface="Yu Gothic Light" pitchFamily="34"/>
              </a:rPr>
              <a:t>start</a:t>
            </a:r>
            <a:r>
              <a:rPr lang="es-ES" sz="2400" b="1" dirty="0">
                <a:solidFill>
                  <a:schemeClr val="tx1">
                    <a:lumMod val="75000"/>
                    <a:lumOff val="25000"/>
                  </a:schemeClr>
                </a:solidFill>
                <a:latin typeface="Yu Gothic Light" pitchFamily="34"/>
                <a:ea typeface="Yu Gothic Light" pitchFamily="34"/>
              </a:rPr>
              <a:t> </a:t>
            </a:r>
            <a:r>
              <a:rPr lang="es-ES" sz="2400" dirty="0">
                <a:solidFill>
                  <a:schemeClr val="tx1">
                    <a:lumMod val="75000"/>
                    <a:lumOff val="25000"/>
                  </a:schemeClr>
                </a:solidFill>
                <a:latin typeface="Yu Gothic Light" pitchFamily="34"/>
                <a:ea typeface="Yu Gothic Light" pitchFamily="34"/>
              </a:rPr>
              <a:t>podemos ejecutar la línea </a:t>
            </a:r>
          </a:p>
          <a:p>
            <a:pPr lvl="0">
              <a:lnSpc>
                <a:spcPct val="70000"/>
              </a:lnSpc>
            </a:pPr>
            <a:r>
              <a:rPr lang="es-ES" sz="2400" i="1" dirty="0">
                <a:solidFill>
                  <a:schemeClr val="tx1">
                    <a:lumMod val="75000"/>
                    <a:lumOff val="25000"/>
                  </a:schemeClr>
                </a:solidFill>
                <a:latin typeface="Yu Gothic Light" pitchFamily="34"/>
                <a:ea typeface="Yu Gothic Light" pitchFamily="34"/>
              </a:rPr>
              <a:t>	</a:t>
            </a:r>
            <a:r>
              <a:rPr lang="es-ES" sz="2400" b="1" i="1" dirty="0">
                <a:solidFill>
                  <a:schemeClr val="tx1">
                    <a:lumMod val="75000"/>
                    <a:lumOff val="25000"/>
                  </a:schemeClr>
                </a:solidFill>
                <a:latin typeface="Yu Gothic Light" pitchFamily="34"/>
                <a:ea typeface="Yu Gothic Light" pitchFamily="34"/>
              </a:rPr>
              <a:t>ng </a:t>
            </a:r>
            <a:r>
              <a:rPr lang="es-ES" sz="2400" b="1" i="1" dirty="0" err="1">
                <a:solidFill>
                  <a:schemeClr val="tx1">
                    <a:lumMod val="75000"/>
                    <a:lumOff val="25000"/>
                  </a:schemeClr>
                </a:solidFill>
                <a:latin typeface="Yu Gothic Light" pitchFamily="34"/>
                <a:ea typeface="Yu Gothic Light" pitchFamily="34"/>
              </a:rPr>
              <a:t>serve</a:t>
            </a:r>
            <a:r>
              <a:rPr lang="es-ES" sz="2400" b="1" i="1" dirty="0">
                <a:solidFill>
                  <a:schemeClr val="tx1">
                    <a:lumMod val="75000"/>
                    <a:lumOff val="25000"/>
                  </a:schemeClr>
                </a:solidFill>
                <a:latin typeface="Yu Gothic Light" pitchFamily="34"/>
                <a:ea typeface="Yu Gothic Light" pitchFamily="34"/>
              </a:rPr>
              <a:t> –o</a:t>
            </a:r>
          </a:p>
          <a:p>
            <a:pPr lvl="0">
              <a:lnSpc>
                <a:spcPct val="70000"/>
              </a:lnSpc>
            </a:pPr>
            <a:r>
              <a:rPr lang="es-ES" sz="2400" dirty="0">
                <a:solidFill>
                  <a:schemeClr val="tx1">
                    <a:lumMod val="75000"/>
                    <a:lumOff val="25000"/>
                  </a:schemeClr>
                </a:solidFill>
                <a:latin typeface="Yu Gothic Light" pitchFamily="34"/>
                <a:ea typeface="Yu Gothic Light" pitchFamily="34"/>
              </a:rPr>
              <a:t>y que instantáneamente se ejecute en el navegador. Así pondremos:</a:t>
            </a:r>
          </a:p>
          <a:p>
            <a:pPr lvl="0">
              <a:lnSpc>
                <a:spcPct val="70000"/>
              </a:lnSpc>
            </a:pPr>
            <a:r>
              <a:rPr lang="es-ES" sz="2400" i="1" dirty="0">
                <a:solidFill>
                  <a:schemeClr val="tx1">
                    <a:lumMod val="75000"/>
                    <a:lumOff val="25000"/>
                  </a:schemeClr>
                </a:solidFill>
                <a:latin typeface="Yu Gothic Light" pitchFamily="34"/>
                <a:ea typeface="Yu Gothic Light" pitchFamily="34"/>
              </a:rPr>
              <a:t>	</a:t>
            </a:r>
            <a:r>
              <a:rPr lang="es-ES" sz="2400" b="1" i="1" dirty="0" err="1">
                <a:solidFill>
                  <a:schemeClr val="tx1">
                    <a:lumMod val="75000"/>
                    <a:lumOff val="25000"/>
                  </a:schemeClr>
                </a:solidFill>
                <a:latin typeface="Yu Gothic Light" pitchFamily="34"/>
                <a:ea typeface="Yu Gothic Light" pitchFamily="34"/>
              </a:rPr>
              <a:t>npm</a:t>
            </a:r>
            <a:r>
              <a:rPr lang="es-ES" sz="2400" b="1" i="1" dirty="0">
                <a:solidFill>
                  <a:schemeClr val="tx1">
                    <a:lumMod val="75000"/>
                    <a:lumOff val="25000"/>
                  </a:schemeClr>
                </a:solidFill>
                <a:latin typeface="Yu Gothic Light" pitchFamily="34"/>
                <a:ea typeface="Yu Gothic Light" pitchFamily="34"/>
              </a:rPr>
              <a:t> </a:t>
            </a:r>
            <a:r>
              <a:rPr lang="es-ES" sz="2400" b="1" i="1" dirty="0" err="1">
                <a:solidFill>
                  <a:schemeClr val="tx1">
                    <a:lumMod val="75000"/>
                    <a:lumOff val="25000"/>
                  </a:schemeClr>
                </a:solidFill>
                <a:latin typeface="Yu Gothic Light" pitchFamily="34"/>
                <a:ea typeface="Yu Gothic Light" pitchFamily="34"/>
              </a:rPr>
              <a:t>start</a:t>
            </a:r>
            <a:endParaRPr lang="es-ES" sz="2400" b="1" i="1" dirty="0">
              <a:solidFill>
                <a:schemeClr val="tx1">
                  <a:lumMod val="75000"/>
                  <a:lumOff val="25000"/>
                </a:schemeClr>
              </a:solidFill>
              <a:latin typeface="Yu Gothic Light" pitchFamily="34"/>
              <a:ea typeface="Yu Gothic Light" pitchFamily="34"/>
            </a:endParaRPr>
          </a:p>
          <a:p>
            <a:pPr marL="228600" lvl="0" indent="-228600">
              <a:lnSpc>
                <a:spcPct val="70000"/>
              </a:lnSpc>
              <a:buChar char="•"/>
            </a:pPr>
            <a:endParaRPr lang="es-ES" sz="2700" dirty="0"/>
          </a:p>
          <a:p>
            <a:pPr lvl="0">
              <a:lnSpc>
                <a:spcPct val="70000"/>
              </a:lnSpc>
            </a:pPr>
            <a:endParaRPr lang="es-ES" sz="2700" dirty="0"/>
          </a:p>
        </p:txBody>
      </p:sp>
      <p:pic>
        <p:nvPicPr>
          <p:cNvPr id="5" name="Picture 4">
            <a:extLst>
              <a:ext uri="{FF2B5EF4-FFF2-40B4-BE49-F238E27FC236}">
                <a16:creationId xmlns:a16="http://schemas.microsoft.com/office/drawing/2014/main" id="{E08AB2A7-2E6C-486D-995C-CE8053E941EC}"/>
              </a:ext>
            </a:extLst>
          </p:cNvPr>
          <p:cNvPicPr>
            <a:picLocks noChangeAspect="1"/>
          </p:cNvPicPr>
          <p:nvPr/>
        </p:nvPicPr>
        <p:blipFill>
          <a:blip r:embed="rId2"/>
          <a:stretch>
            <a:fillRect/>
          </a:stretch>
        </p:blipFill>
        <p:spPr>
          <a:xfrm>
            <a:off x="6627145" y="1282392"/>
            <a:ext cx="5170901" cy="3653689"/>
          </a:xfrm>
          <a:prstGeom prst="rect">
            <a:avLst/>
          </a:prstGeom>
          <a:noFill/>
          <a:ln cap="flat">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8704330-DAEF-4F7B-804E-DEE48A6CFF0F}"/>
              </a:ext>
            </a:extLst>
          </p:cNvPr>
          <p:cNvPicPr>
            <a:picLocks noChangeAspect="1"/>
          </p:cNvPicPr>
          <p:nvPr/>
        </p:nvPicPr>
        <p:blipFill>
          <a:blip r:embed="rId2"/>
          <a:stretch>
            <a:fillRect/>
          </a:stretch>
        </p:blipFill>
        <p:spPr>
          <a:xfrm>
            <a:off x="1227856" y="1737360"/>
            <a:ext cx="10016315" cy="4384778"/>
          </a:xfrm>
          <a:prstGeom prst="rect">
            <a:avLst/>
          </a:prstGeom>
          <a:noFill/>
          <a:ln cap="flat">
            <a:noFill/>
          </a:ln>
        </p:spPr>
      </p:pic>
      <p:sp>
        <p:nvSpPr>
          <p:cNvPr id="2" name="Title 1">
            <a:extLst>
              <a:ext uri="{FF2B5EF4-FFF2-40B4-BE49-F238E27FC236}">
                <a16:creationId xmlns:a16="http://schemas.microsoft.com/office/drawing/2014/main" id="{47723EC2-6358-42B0-8D79-61A7D0646916}"/>
              </a:ext>
            </a:extLst>
          </p:cNvPr>
          <p:cNvSpPr txBox="1">
            <a:spLocks noGrp="1"/>
          </p:cNvSpPr>
          <p:nvPr>
            <p:ph type="title"/>
          </p:nvPr>
        </p:nvSpPr>
        <p:spPr/>
        <p:txBody>
          <a:bodyPr/>
          <a:lstStyle/>
          <a:p>
            <a:pPr lvl="0"/>
            <a:r>
              <a:rPr lang="es-ES" b="1">
                <a:latin typeface="Yu Gothic Light" pitchFamily="34"/>
                <a:ea typeface="Yu Gothic Light" pitchFamily="34"/>
              </a:rPr>
              <a:t>Introducción a los componentes</a:t>
            </a:r>
          </a:p>
        </p:txBody>
      </p:sp>
      <p:sp>
        <p:nvSpPr>
          <p:cNvPr id="3" name="Content Placeholder 2">
            <a:extLst>
              <a:ext uri="{FF2B5EF4-FFF2-40B4-BE49-F238E27FC236}">
                <a16:creationId xmlns:a16="http://schemas.microsoft.com/office/drawing/2014/main" id="{60FE9DAD-E05A-4138-87EE-C6C863380D62}"/>
              </a:ext>
            </a:extLst>
          </p:cNvPr>
          <p:cNvSpPr txBox="1">
            <a:spLocks noGrp="1"/>
          </p:cNvSpPr>
          <p:nvPr>
            <p:ph idx="1"/>
          </p:nvPr>
        </p:nvSpPr>
        <p:spPr/>
        <p:txBody>
          <a:bodyPr/>
          <a:lstStyle/>
          <a:p>
            <a:pPr marL="0" lvl="0" indent="0">
              <a:buNone/>
            </a:pPr>
            <a:r>
              <a:rPr lang="es-ES" sz="2400" dirty="0">
                <a:latin typeface="Yu Gothic Light" pitchFamily="34"/>
                <a:ea typeface="Yu Gothic Light" pitchFamily="34"/>
              </a:rPr>
              <a:t>¿Qué es un componente?</a:t>
            </a:r>
          </a:p>
          <a:p>
            <a:pPr marL="0" lvl="0" indent="0">
              <a:buNone/>
            </a:pPr>
            <a:endParaRPr lang="es-E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C0BB-C786-442B-898B-BDD3BB77C718}"/>
              </a:ext>
            </a:extLst>
          </p:cNvPr>
          <p:cNvSpPr txBox="1">
            <a:spLocks noGrp="1"/>
          </p:cNvSpPr>
          <p:nvPr>
            <p:ph type="title" idx="4294967295"/>
          </p:nvPr>
        </p:nvSpPr>
        <p:spPr>
          <a:xfrm>
            <a:off x="334297" y="412954"/>
            <a:ext cx="3578942" cy="935243"/>
          </a:xfrm>
        </p:spPr>
        <p:txBody>
          <a:bodyPr>
            <a:normAutofit fontScale="90000"/>
          </a:bodyPr>
          <a:lstStyle/>
          <a:p>
            <a:pPr lvl="0"/>
            <a:r>
              <a:rPr lang="es-ES" b="1" dirty="0">
                <a:latin typeface="Yu Gothic Light" pitchFamily="34"/>
                <a:ea typeface="Yu Gothic Light" pitchFamily="34"/>
              </a:rPr>
              <a:t>Componentes</a:t>
            </a:r>
          </a:p>
        </p:txBody>
      </p:sp>
      <p:pic>
        <p:nvPicPr>
          <p:cNvPr id="3" name="Content Placeholder 5">
            <a:extLst>
              <a:ext uri="{FF2B5EF4-FFF2-40B4-BE49-F238E27FC236}">
                <a16:creationId xmlns:a16="http://schemas.microsoft.com/office/drawing/2014/main" id="{C0CAA090-3DE9-43E1-AC60-2208E71891B5}"/>
              </a:ext>
            </a:extLst>
          </p:cNvPr>
          <p:cNvPicPr>
            <a:picLocks noGrp="1" noChangeAspect="1"/>
          </p:cNvPicPr>
          <p:nvPr>
            <p:ph idx="4294967295"/>
          </p:nvPr>
        </p:nvPicPr>
        <p:blipFill>
          <a:blip r:embed="rId2"/>
          <a:stretch>
            <a:fillRect/>
          </a:stretch>
        </p:blipFill>
        <p:spPr>
          <a:xfrm>
            <a:off x="5018937" y="1348197"/>
            <a:ext cx="6892503" cy="3538435"/>
          </a:xfrm>
        </p:spPr>
      </p:pic>
      <p:sp>
        <p:nvSpPr>
          <p:cNvPr id="4" name="Text Placeholder 3">
            <a:extLst>
              <a:ext uri="{FF2B5EF4-FFF2-40B4-BE49-F238E27FC236}">
                <a16:creationId xmlns:a16="http://schemas.microsoft.com/office/drawing/2014/main" id="{163DB1B2-B2BB-4BBA-9740-25F593B6939C}"/>
              </a:ext>
            </a:extLst>
          </p:cNvPr>
          <p:cNvSpPr txBox="1">
            <a:spLocks noGrp="1"/>
          </p:cNvSpPr>
          <p:nvPr>
            <p:ph type="body" sz="half" idx="4294967295"/>
          </p:nvPr>
        </p:nvSpPr>
        <p:spPr>
          <a:xfrm>
            <a:off x="523567" y="1512888"/>
            <a:ext cx="4176251" cy="3829101"/>
          </a:xfrm>
        </p:spPr>
        <p:txBody>
          <a:bodyPr>
            <a:normAutofit lnSpcReduction="10000"/>
          </a:bodyPr>
          <a:lstStyle/>
          <a:p>
            <a:pPr lvl="0"/>
            <a:r>
              <a:rPr lang="es-ES" sz="2400" dirty="0">
                <a:latin typeface="Yu Gothic Light" pitchFamily="34"/>
                <a:ea typeface="Yu Gothic Light" pitchFamily="34"/>
              </a:rPr>
              <a:t>Angular se caracteriza por ser modular y poder hacer páginas fluidas. Así, un proyecto se compone de muchos componentes. </a:t>
            </a:r>
          </a:p>
          <a:p>
            <a:pPr lvl="0"/>
            <a:r>
              <a:rPr lang="es-ES" sz="2400" dirty="0">
                <a:latin typeface="Yu Gothic Light" pitchFamily="34"/>
                <a:ea typeface="Yu Gothic Light" pitchFamily="34"/>
              </a:rPr>
              <a:t>Un componente está formado por la Vista (HTML y directivas), las clases (esto es la lógica en </a:t>
            </a:r>
            <a:r>
              <a:rPr lang="es-ES" sz="2400" dirty="0" err="1">
                <a:latin typeface="Yu Gothic Light" pitchFamily="34"/>
                <a:ea typeface="Yu Gothic Light" pitchFamily="34"/>
              </a:rPr>
              <a:t>typescript</a:t>
            </a:r>
            <a:r>
              <a:rPr lang="es-ES" sz="2400" dirty="0">
                <a:latin typeface="Yu Gothic Light" pitchFamily="34"/>
                <a:ea typeface="Yu Gothic Light" pitchFamily="34"/>
              </a:rPr>
              <a:t>) y los metadatos (definida por decoradores).</a:t>
            </a:r>
          </a:p>
          <a:p>
            <a:pPr lvl="0"/>
            <a:endParaRPr lang="es-E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7EA5BB5-ABE1-40B6-96EE-C9D2648C079E}"/>
              </a:ext>
            </a:extLst>
          </p:cNvPr>
          <p:cNvSpPr txBox="1">
            <a:spLocks noGrp="1"/>
          </p:cNvSpPr>
          <p:nvPr>
            <p:ph idx="4294967295"/>
          </p:nvPr>
        </p:nvSpPr>
        <p:spPr>
          <a:xfrm>
            <a:off x="442451" y="1113502"/>
            <a:ext cx="11307097" cy="4630995"/>
          </a:xfrm>
        </p:spPr>
        <p:txBody>
          <a:bodyPr>
            <a:normAutofit/>
          </a:bodyPr>
          <a:lstStyle/>
          <a:p>
            <a:pPr marL="0" lvl="0" indent="0" algn="just">
              <a:buNone/>
            </a:pPr>
            <a:r>
              <a:rPr lang="es-ES" sz="2600" dirty="0">
                <a:latin typeface="Yu Gothic Light" pitchFamily="34"/>
                <a:ea typeface="Yu Gothic Light" pitchFamily="34"/>
              </a:rPr>
              <a:t>Los componentes son definidos usando el decorador @</a:t>
            </a:r>
            <a:r>
              <a:rPr lang="es-ES" sz="2600" dirty="0" err="1">
                <a:latin typeface="Yu Gothic Light" pitchFamily="34"/>
                <a:ea typeface="Yu Gothic Light" pitchFamily="34"/>
              </a:rPr>
              <a:t>component</a:t>
            </a:r>
            <a:r>
              <a:rPr lang="es-ES" sz="2600" dirty="0">
                <a:latin typeface="Yu Gothic Light" pitchFamily="34"/>
                <a:ea typeface="Yu Gothic Light" pitchFamily="34"/>
              </a:rPr>
              <a:t>. Y un componente tiene selector, </a:t>
            </a:r>
            <a:r>
              <a:rPr lang="es-ES" sz="2600" dirty="0" err="1">
                <a:latin typeface="Yu Gothic Light" pitchFamily="34"/>
                <a:ea typeface="Yu Gothic Light" pitchFamily="34"/>
              </a:rPr>
              <a:t>template</a:t>
            </a:r>
            <a:r>
              <a:rPr lang="es-ES" sz="2600" dirty="0">
                <a:latin typeface="Yu Gothic Light" pitchFamily="34"/>
                <a:ea typeface="Yu Gothic Light" pitchFamily="34"/>
              </a:rPr>
              <a:t>, </a:t>
            </a:r>
            <a:r>
              <a:rPr lang="es-ES" sz="2600" dirty="0" err="1">
                <a:latin typeface="Yu Gothic Light" pitchFamily="34"/>
                <a:ea typeface="Yu Gothic Light" pitchFamily="34"/>
              </a:rPr>
              <a:t>style</a:t>
            </a:r>
            <a:r>
              <a:rPr lang="es-ES" sz="2600" dirty="0">
                <a:latin typeface="Yu Gothic Light" pitchFamily="34"/>
                <a:ea typeface="Yu Gothic Light" pitchFamily="34"/>
              </a:rPr>
              <a:t> y otras propiedades.</a:t>
            </a:r>
          </a:p>
          <a:p>
            <a:pPr marL="0" lvl="0" indent="0" algn="just">
              <a:buNone/>
            </a:pPr>
            <a:r>
              <a:rPr lang="es-ES" sz="2600" dirty="0">
                <a:latin typeface="Yu Gothic Light" pitchFamily="34"/>
                <a:ea typeface="Yu Gothic Light" pitchFamily="34"/>
              </a:rPr>
              <a:t>Un decorador recibe una función como argumento y devuelve la función con alguna funcionalidad adicional. Las funciones decoradoras comienzan con “@” y con el nombre a continuación. El nombre del decorador tiene que existir previamente y sirve para decorar una función, una clase, una propiedad de una clase, etc.</a:t>
            </a:r>
          </a:p>
          <a:p>
            <a:pPr marL="0" lvl="0" indent="0" algn="just">
              <a:buNone/>
            </a:pPr>
            <a:r>
              <a:rPr lang="es-ES" sz="2600" dirty="0">
                <a:latin typeface="Yu Gothic Light" pitchFamily="34"/>
                <a:ea typeface="Yu Gothic Light" pitchFamily="34"/>
              </a:rPr>
              <a:t>Las funciones decoradoras comienzan por una "@" y a continuación tienen un nombre. Ese nombre es el de aquello que queramos decorar, que ya tiene que existir previamente. Podríamos decorar una función, una propiedad de una clase, una clase, etc. </a:t>
            </a:r>
          </a:p>
          <a:p>
            <a:pPr marL="0" lvl="0" indent="0">
              <a:buNone/>
            </a:pPr>
            <a:endParaRPr lang="es-ES" sz="2600" dirty="0"/>
          </a:p>
          <a:p>
            <a:pPr marL="0" lvl="0" indent="0">
              <a:buNone/>
            </a:pPr>
            <a:endParaRPr lang="es-ES" sz="2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20257-568A-4387-A03D-11A2ED4770D8}"/>
              </a:ext>
            </a:extLst>
          </p:cNvPr>
          <p:cNvSpPr txBox="1">
            <a:spLocks noGrp="1"/>
          </p:cNvSpPr>
          <p:nvPr>
            <p:ph type="title" idx="4294967295"/>
          </p:nvPr>
        </p:nvSpPr>
        <p:spPr>
          <a:xfrm>
            <a:off x="422787" y="518856"/>
            <a:ext cx="11493910" cy="940312"/>
          </a:xfrm>
        </p:spPr>
        <p:txBody>
          <a:bodyPr/>
          <a:lstStyle/>
          <a:p>
            <a:pPr lvl="0"/>
            <a:r>
              <a:rPr lang="es-ES" b="1" dirty="0">
                <a:latin typeface="Yu Gothic Light" pitchFamily="34"/>
                <a:ea typeface="Yu Gothic Light" pitchFamily="34"/>
              </a:rPr>
              <a:t>Plantillas, interpolación y directivas</a:t>
            </a:r>
          </a:p>
        </p:txBody>
      </p:sp>
      <p:sp>
        <p:nvSpPr>
          <p:cNvPr id="3" name="Content Placeholder 2">
            <a:extLst>
              <a:ext uri="{FF2B5EF4-FFF2-40B4-BE49-F238E27FC236}">
                <a16:creationId xmlns:a16="http://schemas.microsoft.com/office/drawing/2014/main" id="{191B0224-8097-40FD-97F4-E96A27AD6166}"/>
              </a:ext>
            </a:extLst>
          </p:cNvPr>
          <p:cNvSpPr txBox="1">
            <a:spLocks noGrp="1"/>
          </p:cNvSpPr>
          <p:nvPr>
            <p:ph sz="half" idx="4294967295"/>
          </p:nvPr>
        </p:nvSpPr>
        <p:spPr>
          <a:xfrm>
            <a:off x="825910" y="1639786"/>
            <a:ext cx="10058400" cy="4475879"/>
          </a:xfrm>
        </p:spPr>
        <p:txBody>
          <a:bodyPr/>
          <a:lstStyle/>
          <a:p>
            <a:pPr marL="0" indent="0">
              <a:buNone/>
            </a:pPr>
            <a:r>
              <a:rPr lang="es-ES" sz="2000" dirty="0">
                <a:latin typeface="Yu Gothic Light" pitchFamily="34"/>
                <a:ea typeface="Yu Gothic Light" pitchFamily="34"/>
              </a:rPr>
              <a:t>Instalación de Bootstrap y fuentes: </a:t>
            </a:r>
            <a:r>
              <a:rPr lang="es-ES" i="1" dirty="0" err="1">
                <a:latin typeface="Yu Gothic Light" pitchFamily="34"/>
                <a:ea typeface="Yu Gothic Light" pitchFamily="34"/>
              </a:rPr>
              <a:t>npm</a:t>
            </a:r>
            <a:r>
              <a:rPr lang="es-ES" i="1" dirty="0">
                <a:latin typeface="Yu Gothic Light" pitchFamily="34"/>
                <a:ea typeface="Yu Gothic Light" pitchFamily="34"/>
              </a:rPr>
              <a:t> </a:t>
            </a:r>
            <a:r>
              <a:rPr lang="es-ES" i="1" dirty="0" err="1">
                <a:latin typeface="Yu Gothic Light" pitchFamily="34"/>
                <a:ea typeface="Yu Gothic Light" pitchFamily="34"/>
              </a:rPr>
              <a:t>install</a:t>
            </a:r>
            <a:r>
              <a:rPr lang="es-ES" i="1" dirty="0">
                <a:latin typeface="Yu Gothic Light" pitchFamily="34"/>
                <a:ea typeface="Yu Gothic Light" pitchFamily="34"/>
              </a:rPr>
              <a:t> </a:t>
            </a:r>
            <a:r>
              <a:rPr lang="es-ES" i="1" dirty="0" err="1">
                <a:latin typeface="Yu Gothic Light" pitchFamily="34"/>
                <a:ea typeface="Yu Gothic Light" pitchFamily="34"/>
              </a:rPr>
              <a:t>bootstrap</a:t>
            </a:r>
            <a:r>
              <a:rPr lang="es-ES" i="1" dirty="0">
                <a:latin typeface="Yu Gothic Light" pitchFamily="34"/>
                <a:ea typeface="Yu Gothic Light" pitchFamily="34"/>
              </a:rPr>
              <a:t> </a:t>
            </a:r>
            <a:r>
              <a:rPr lang="es-ES" i="1" dirty="0" err="1">
                <a:latin typeface="Yu Gothic Light" pitchFamily="34"/>
                <a:ea typeface="Yu Gothic Light" pitchFamily="34"/>
              </a:rPr>
              <a:t>font-awesome</a:t>
            </a:r>
            <a:endParaRPr lang="es-ES" i="1" dirty="0">
              <a:latin typeface="Yu Gothic Light" pitchFamily="34"/>
              <a:ea typeface="Yu Gothic Light" pitchFamily="34"/>
            </a:endParaRPr>
          </a:p>
          <a:p>
            <a:pPr marL="0" lvl="0" indent="0">
              <a:buNone/>
            </a:pPr>
            <a:endParaRPr lang="es-ES" sz="2000" dirty="0">
              <a:latin typeface="Yu Gothic Light" pitchFamily="34"/>
              <a:ea typeface="Yu Gothic Light" pitchFamily="34"/>
            </a:endParaRPr>
          </a:p>
          <a:p>
            <a:pPr marL="0" lvl="0" indent="0">
              <a:buNone/>
            </a:pPr>
            <a:endParaRPr lang="es-ES" sz="2000" i="1" dirty="0"/>
          </a:p>
          <a:p>
            <a:pPr marL="0" lvl="0" indent="0">
              <a:buNone/>
            </a:pPr>
            <a:endParaRPr lang="es-ES" sz="2000" i="1" dirty="0"/>
          </a:p>
          <a:p>
            <a:pPr marL="0" lvl="0" indent="0">
              <a:buNone/>
            </a:pPr>
            <a:endParaRPr lang="es-ES" sz="2000" i="1" dirty="0"/>
          </a:p>
          <a:p>
            <a:pPr marL="0" lvl="0" indent="0">
              <a:buNone/>
            </a:pPr>
            <a:endParaRPr lang="es-ES" i="1" dirty="0"/>
          </a:p>
          <a:p>
            <a:pPr marL="0" lvl="0" indent="0">
              <a:buNone/>
            </a:pPr>
            <a:endParaRPr lang="es-ES" sz="2000" i="1" dirty="0"/>
          </a:p>
          <a:p>
            <a:pPr marL="0" lvl="0" indent="0">
              <a:buNone/>
            </a:pPr>
            <a:endParaRPr lang="es-ES" sz="2000" i="1" dirty="0"/>
          </a:p>
          <a:p>
            <a:pPr marL="0" lvl="0" indent="0">
              <a:buNone/>
            </a:pPr>
            <a:endParaRPr lang="es-ES" sz="2000" i="1" dirty="0"/>
          </a:p>
          <a:p>
            <a:pPr marL="0" lvl="0" indent="0">
              <a:buNone/>
            </a:pPr>
            <a:r>
              <a:rPr lang="es-ES" sz="2000" dirty="0">
                <a:latin typeface="Yu Gothic Light" pitchFamily="34"/>
                <a:ea typeface="Yu Gothic Light" pitchFamily="34"/>
              </a:rPr>
              <a:t>Hay que importar esto en la página de estilos</a:t>
            </a:r>
          </a:p>
          <a:p>
            <a:pPr marL="0" lvl="0" indent="0">
              <a:buNone/>
            </a:pPr>
            <a:endParaRPr lang="es-ES" sz="2000" i="1" dirty="0"/>
          </a:p>
        </p:txBody>
      </p:sp>
      <p:pic>
        <p:nvPicPr>
          <p:cNvPr id="4" name="Content Placeholder 7">
            <a:extLst>
              <a:ext uri="{FF2B5EF4-FFF2-40B4-BE49-F238E27FC236}">
                <a16:creationId xmlns:a16="http://schemas.microsoft.com/office/drawing/2014/main" id="{BEE1563A-1913-4B2F-9490-FDF779164195}"/>
              </a:ext>
            </a:extLst>
          </p:cNvPr>
          <p:cNvPicPr>
            <a:picLocks noGrp="1" noChangeAspect="1"/>
          </p:cNvPicPr>
          <p:nvPr>
            <p:ph sz="half" idx="4294967295"/>
          </p:nvPr>
        </p:nvPicPr>
        <p:blipFill>
          <a:blip r:embed="rId2"/>
          <a:stretch>
            <a:fillRect/>
          </a:stretch>
        </p:blipFill>
        <p:spPr>
          <a:xfrm>
            <a:off x="825910" y="2437836"/>
            <a:ext cx="9678361" cy="2478291"/>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295EE37-CF7D-4F47-BEDE-CD1D78DF3798}"/>
              </a:ext>
            </a:extLst>
          </p:cNvPr>
          <p:cNvSpPr txBox="1">
            <a:spLocks noGrp="1"/>
          </p:cNvSpPr>
          <p:nvPr>
            <p:ph sz="half" idx="4294967295"/>
          </p:nvPr>
        </p:nvSpPr>
        <p:spPr>
          <a:xfrm>
            <a:off x="265471" y="998231"/>
            <a:ext cx="3677264" cy="751911"/>
          </a:xfrm>
        </p:spPr>
        <p:txBody>
          <a:bodyPr>
            <a:normAutofit/>
          </a:bodyPr>
          <a:lstStyle/>
          <a:p>
            <a:pPr marL="0" lvl="0" indent="0">
              <a:buNone/>
            </a:pPr>
            <a:r>
              <a:rPr lang="es-ES" sz="2000" dirty="0">
                <a:latin typeface="Yu Gothic Light" pitchFamily="34"/>
                <a:ea typeface="Yu Gothic Light" pitchFamily="34"/>
              </a:rPr>
              <a:t>Binding con interpolación a partir de {{ }} dentro del código HTML</a:t>
            </a:r>
          </a:p>
          <a:p>
            <a:pPr marL="0" lvl="0" indent="0">
              <a:buNone/>
            </a:pPr>
            <a:endParaRPr lang="es-ES" dirty="0"/>
          </a:p>
          <a:p>
            <a:pPr marL="0" lvl="0" indent="0">
              <a:buNone/>
            </a:pPr>
            <a:endParaRPr lang="es-ES" dirty="0"/>
          </a:p>
          <a:p>
            <a:pPr marL="0" lvl="0" indent="0">
              <a:buNone/>
            </a:pPr>
            <a:endParaRPr lang="es-ES" dirty="0"/>
          </a:p>
          <a:p>
            <a:pPr marL="0" lvl="0" indent="0">
              <a:buNone/>
            </a:pPr>
            <a:endParaRPr lang="es-ES" dirty="0"/>
          </a:p>
        </p:txBody>
      </p:sp>
      <p:pic>
        <p:nvPicPr>
          <p:cNvPr id="3" name="Content Placeholder 5">
            <a:extLst>
              <a:ext uri="{FF2B5EF4-FFF2-40B4-BE49-F238E27FC236}">
                <a16:creationId xmlns:a16="http://schemas.microsoft.com/office/drawing/2014/main" id="{6858A186-253D-4713-9DDC-671F631ED29C}"/>
              </a:ext>
            </a:extLst>
          </p:cNvPr>
          <p:cNvPicPr>
            <a:picLocks noGrp="1" noChangeAspect="1"/>
          </p:cNvPicPr>
          <p:nvPr>
            <p:ph sz="half" idx="4294967295"/>
          </p:nvPr>
        </p:nvPicPr>
        <p:blipFill>
          <a:blip r:embed="rId2"/>
          <a:stretch>
            <a:fillRect/>
          </a:stretch>
        </p:blipFill>
        <p:spPr>
          <a:xfrm>
            <a:off x="4638897" y="446892"/>
            <a:ext cx="7122809" cy="1914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ontent Placeholder 2">
            <a:extLst>
              <a:ext uri="{FF2B5EF4-FFF2-40B4-BE49-F238E27FC236}">
                <a16:creationId xmlns:a16="http://schemas.microsoft.com/office/drawing/2014/main" id="{AF6EE3EA-1C2C-41F9-B979-C497923B7CAB}"/>
              </a:ext>
            </a:extLst>
          </p:cNvPr>
          <p:cNvSpPr txBox="1"/>
          <p:nvPr/>
        </p:nvSpPr>
        <p:spPr>
          <a:xfrm>
            <a:off x="6580103" y="3507860"/>
            <a:ext cx="5181603" cy="2025144"/>
          </a:xfrm>
          <a:prstGeom prst="rect">
            <a:avLst/>
          </a:prstGeom>
          <a:no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s-ES" sz="2000" b="0" i="0" u="none" strike="noStrike" kern="1200" cap="none" spc="0" baseline="0" dirty="0">
                <a:solidFill>
                  <a:srgbClr val="000000"/>
                </a:solidFill>
                <a:uFillTx/>
                <a:latin typeface="Yu Gothic Light" pitchFamily="34"/>
                <a:ea typeface="Yu Gothic Light" pitchFamily="34"/>
              </a:rPr>
              <a:t>Uso de directivas como *</a:t>
            </a:r>
            <a:r>
              <a:rPr lang="es-ES" sz="2000" b="0" i="0" u="none" strike="noStrike" kern="1200" cap="none" spc="0" baseline="0" dirty="0" err="1">
                <a:solidFill>
                  <a:srgbClr val="000000"/>
                </a:solidFill>
                <a:uFillTx/>
                <a:latin typeface="Yu Gothic Light" pitchFamily="34"/>
                <a:ea typeface="Yu Gothic Light" pitchFamily="34"/>
              </a:rPr>
              <a:t>ngIf</a:t>
            </a:r>
            <a:r>
              <a:rPr lang="es-ES" sz="2000" b="0" i="0" u="none" strike="noStrike" kern="1200" cap="none" spc="0" baseline="0" dirty="0">
                <a:solidFill>
                  <a:srgbClr val="000000"/>
                </a:solidFill>
                <a:uFillTx/>
                <a:latin typeface="Yu Gothic Light" pitchFamily="34"/>
                <a:ea typeface="Yu Gothic Light" pitchFamily="34"/>
              </a:rPr>
              <a:t> y *</a:t>
            </a:r>
            <a:r>
              <a:rPr lang="es-ES" sz="2000" b="0" i="0" u="none" strike="noStrike" kern="1200" cap="none" spc="0" baseline="0" dirty="0" err="1">
                <a:solidFill>
                  <a:srgbClr val="000000"/>
                </a:solidFill>
                <a:uFillTx/>
                <a:latin typeface="Yu Gothic Light" pitchFamily="34"/>
                <a:ea typeface="Yu Gothic Light" pitchFamily="34"/>
              </a:rPr>
              <a:t>ngFor</a:t>
            </a:r>
            <a:endParaRPr lang="es-ES" sz="2000" b="0" i="0" u="none" strike="noStrike" kern="1200" cap="none" spc="0" baseline="0" dirty="0">
              <a:solidFill>
                <a:srgbClr val="000000"/>
              </a:solidFill>
              <a:uFillTx/>
              <a:latin typeface="Yu Gothic Light" pitchFamily="34"/>
              <a:ea typeface="Yu Gothic Light" pitchFamily="34"/>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s-ES" sz="2000" b="0" i="0" u="none" strike="noStrike" kern="1200" cap="none" spc="0" baseline="0" dirty="0">
                <a:solidFill>
                  <a:srgbClr val="000000"/>
                </a:solidFill>
                <a:uFillTx/>
                <a:latin typeface="Yu Gothic Light" pitchFamily="34"/>
                <a:ea typeface="Yu Gothic Light" pitchFamily="34"/>
              </a:rPr>
              <a:t>Uso para generar una tabla en función del número de registros</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Yu Gothic Light" pitchFamily="34"/>
                <a:ea typeface="Yu Gothic Light" pitchFamily="34"/>
              </a:rPr>
              <a:t>&lt;table class=‘table’  *</a:t>
            </a:r>
            <a:r>
              <a:rPr lang="en-GB" sz="2000" b="1" i="0" u="none" strike="noStrike" kern="1200" cap="none" spc="0" baseline="0" dirty="0" err="1">
                <a:solidFill>
                  <a:srgbClr val="000000"/>
                </a:solidFill>
                <a:uFillTx/>
                <a:latin typeface="Yu Gothic Light" pitchFamily="34"/>
                <a:ea typeface="Yu Gothic Light" pitchFamily="34"/>
              </a:rPr>
              <a:t>ngIf</a:t>
            </a:r>
            <a:r>
              <a:rPr lang="en-GB" sz="2000" b="1" i="0" u="none" strike="noStrike" kern="1200" cap="none" spc="0" baseline="0" dirty="0">
                <a:solidFill>
                  <a:srgbClr val="000000"/>
                </a:solidFill>
                <a:uFillTx/>
                <a:latin typeface="Yu Gothic Light" pitchFamily="34"/>
                <a:ea typeface="Yu Gothic Light" pitchFamily="34"/>
              </a:rPr>
              <a:t>= ‘products &amp;&amp; </a:t>
            </a:r>
            <a:r>
              <a:rPr lang="en-GB" sz="2000" b="1" i="0" u="none" strike="noStrike" kern="1200" cap="none" spc="0" baseline="0" dirty="0" err="1">
                <a:solidFill>
                  <a:srgbClr val="000000"/>
                </a:solidFill>
                <a:uFillTx/>
                <a:latin typeface="Yu Gothic Light" pitchFamily="34"/>
                <a:ea typeface="Yu Gothic Light" pitchFamily="34"/>
              </a:rPr>
              <a:t>products.length</a:t>
            </a:r>
            <a:r>
              <a:rPr lang="en-GB" sz="2000" b="1" i="0" u="none" strike="noStrike" kern="1200" cap="none" spc="0" baseline="0" dirty="0">
                <a:solidFill>
                  <a:srgbClr val="000000"/>
                </a:solidFill>
                <a:uFillTx/>
                <a:latin typeface="Yu Gothic Light" pitchFamily="34"/>
                <a:ea typeface="Yu Gothic Light" pitchFamily="34"/>
              </a:rPr>
              <a:t>’&gt;</a:t>
            </a:r>
            <a:endParaRPr lang="es-ES" sz="2000" b="1" i="0" u="none" strike="noStrike" kern="1200" cap="none" spc="0" baseline="0" dirty="0">
              <a:solidFill>
                <a:srgbClr val="000000"/>
              </a:solidFill>
              <a:uFillTx/>
              <a:latin typeface="Yu Gothic Light" pitchFamily="34"/>
              <a:ea typeface="Yu Gothic Light" pitchFamily="34"/>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es-ES" sz="2800" b="0" i="0" u="none" strike="noStrike" kern="1200" cap="none" spc="0" baseline="0" dirty="0">
              <a:solidFill>
                <a:srgbClr val="000000"/>
              </a:solidFill>
              <a:uFillTx/>
              <a:latin typeface="Calibri"/>
            </a:endParaRPr>
          </a:p>
        </p:txBody>
      </p:sp>
      <p:pic>
        <p:nvPicPr>
          <p:cNvPr id="5" name="Picture 8">
            <a:extLst>
              <a:ext uri="{FF2B5EF4-FFF2-40B4-BE49-F238E27FC236}">
                <a16:creationId xmlns:a16="http://schemas.microsoft.com/office/drawing/2014/main" id="{EE076F39-82D9-4CD1-8995-01B7BED76E87}"/>
              </a:ext>
            </a:extLst>
          </p:cNvPr>
          <p:cNvPicPr>
            <a:picLocks noChangeAspect="1"/>
          </p:cNvPicPr>
          <p:nvPr/>
        </p:nvPicPr>
        <p:blipFill>
          <a:blip r:embed="rId3"/>
          <a:stretch>
            <a:fillRect/>
          </a:stretch>
        </p:blipFill>
        <p:spPr>
          <a:xfrm>
            <a:off x="430294" y="2973206"/>
            <a:ext cx="5167592" cy="2908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CA6E0-331E-46F5-ADF6-6AD1D94451DD}"/>
              </a:ext>
            </a:extLst>
          </p:cNvPr>
          <p:cNvSpPr txBox="1">
            <a:spLocks noGrp="1"/>
          </p:cNvSpPr>
          <p:nvPr>
            <p:ph type="title"/>
          </p:nvPr>
        </p:nvSpPr>
        <p:spPr>
          <a:xfrm>
            <a:off x="1313590" y="2163096"/>
            <a:ext cx="10058400" cy="2004699"/>
          </a:xfrm>
        </p:spPr>
        <p:txBody>
          <a:bodyPr/>
          <a:lstStyle/>
          <a:p>
            <a:pPr lvl="0"/>
            <a:r>
              <a:rPr lang="es-ES" dirty="0">
                <a:latin typeface="Yu Gothic Light" pitchFamily="34"/>
                <a:ea typeface="Yu Gothic Light" pitchFamily="34"/>
              </a:rPr>
              <a:t>¿Y qué hemos hecho?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B5B9-AA08-4409-9F6C-9F22AE3BE131}"/>
              </a:ext>
            </a:extLst>
          </p:cNvPr>
          <p:cNvSpPr txBox="1">
            <a:spLocks noGrp="1"/>
          </p:cNvSpPr>
          <p:nvPr>
            <p:ph type="title" idx="4294967295"/>
          </p:nvPr>
        </p:nvSpPr>
        <p:spPr>
          <a:xfrm>
            <a:off x="888334" y="218928"/>
            <a:ext cx="10113962" cy="822325"/>
          </a:xfrm>
        </p:spPr>
        <p:txBody>
          <a:bodyPr/>
          <a:lstStyle/>
          <a:p>
            <a:pPr lvl="0"/>
            <a:r>
              <a:rPr lang="es-ES" b="1" dirty="0">
                <a:latin typeface="Yu Gothic Light" pitchFamily="34"/>
                <a:ea typeface="Yu Gothic Light" pitchFamily="34"/>
              </a:rPr>
              <a:t>Enlazando datos y tuberías</a:t>
            </a:r>
          </a:p>
        </p:txBody>
      </p:sp>
      <p:pic>
        <p:nvPicPr>
          <p:cNvPr id="3" name="Picture Placeholder 7">
            <a:extLst>
              <a:ext uri="{FF2B5EF4-FFF2-40B4-BE49-F238E27FC236}">
                <a16:creationId xmlns:a16="http://schemas.microsoft.com/office/drawing/2014/main" id="{14F1B60B-4939-494C-BABF-F6C356A951A9}"/>
              </a:ext>
            </a:extLst>
          </p:cNvPr>
          <p:cNvPicPr>
            <a:picLocks noGrp="1" noChangeAspect="1"/>
          </p:cNvPicPr>
          <p:nvPr>
            <p:ph type="pic" idx="4294967295"/>
          </p:nvPr>
        </p:nvPicPr>
        <p:blipFill>
          <a:blip r:embed="rId2"/>
          <a:srcRect l="20347" r="20347"/>
          <a:stretch>
            <a:fillRect/>
          </a:stretch>
        </p:blipFill>
        <p:spPr>
          <a:xfrm>
            <a:off x="6483457" y="1041253"/>
            <a:ext cx="5197961" cy="4102934"/>
          </a:xfrm>
        </p:spPr>
      </p:pic>
      <p:sp>
        <p:nvSpPr>
          <p:cNvPr id="4" name="Text Placeholder 3">
            <a:extLst>
              <a:ext uri="{FF2B5EF4-FFF2-40B4-BE49-F238E27FC236}">
                <a16:creationId xmlns:a16="http://schemas.microsoft.com/office/drawing/2014/main" id="{E0D99AF8-0B86-4BAA-9540-70B7528D2DBD}"/>
              </a:ext>
            </a:extLst>
          </p:cNvPr>
          <p:cNvSpPr txBox="1">
            <a:spLocks noGrp="1"/>
          </p:cNvSpPr>
          <p:nvPr>
            <p:ph type="body" sz="half" idx="4294967295"/>
          </p:nvPr>
        </p:nvSpPr>
        <p:spPr>
          <a:xfrm>
            <a:off x="392307" y="5599270"/>
            <a:ext cx="10113962" cy="593725"/>
          </a:xfrm>
        </p:spPr>
        <p:txBody>
          <a:bodyPr/>
          <a:lstStyle/>
          <a:p>
            <a:pPr lvl="0"/>
            <a:r>
              <a:rPr lang="es-ES" dirty="0">
                <a:latin typeface="Yu Gothic Light" pitchFamily="34"/>
                <a:ea typeface="Yu Gothic Light" pitchFamily="34"/>
              </a:rPr>
              <a:t>Las propiedades </a:t>
            </a:r>
            <a:r>
              <a:rPr lang="es-ES" dirty="0" err="1">
                <a:latin typeface="Yu Gothic Light" pitchFamily="34"/>
                <a:ea typeface="Yu Gothic Light" pitchFamily="34"/>
              </a:rPr>
              <a:t>binding</a:t>
            </a:r>
            <a:r>
              <a:rPr lang="es-ES" dirty="0">
                <a:latin typeface="Yu Gothic Light" pitchFamily="34"/>
                <a:ea typeface="Yu Gothic Light" pitchFamily="34"/>
              </a:rPr>
              <a:t> se encuadernan con [ ]</a:t>
            </a:r>
          </a:p>
        </p:txBody>
      </p:sp>
      <p:sp>
        <p:nvSpPr>
          <p:cNvPr id="5" name="TextBox 8">
            <a:extLst>
              <a:ext uri="{FF2B5EF4-FFF2-40B4-BE49-F238E27FC236}">
                <a16:creationId xmlns:a16="http://schemas.microsoft.com/office/drawing/2014/main" id="{799BA80B-4DF3-4709-9644-837E28FFC9AC}"/>
              </a:ext>
            </a:extLst>
          </p:cNvPr>
          <p:cNvSpPr txBox="1"/>
          <p:nvPr/>
        </p:nvSpPr>
        <p:spPr>
          <a:xfrm>
            <a:off x="392307" y="1106175"/>
            <a:ext cx="5505062" cy="2862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800" b="0" i="0" u="none" strike="noStrike" kern="1200" cap="none" spc="0" baseline="0" dirty="0">
                <a:solidFill>
                  <a:srgbClr val="000000"/>
                </a:solidFill>
                <a:uFillTx/>
                <a:latin typeface="Yu Gothic Light" pitchFamily="34"/>
                <a:ea typeface="Yu Gothic Light" pitchFamily="34"/>
              </a:rPr>
              <a:t>Lanzar eventos como </a:t>
            </a:r>
            <a:r>
              <a:rPr lang="es-ES" sz="1800" b="0" i="0" u="none" strike="noStrike" kern="1200" cap="none" spc="0" baseline="0" dirty="0" err="1">
                <a:solidFill>
                  <a:srgbClr val="000000"/>
                </a:solidFill>
                <a:uFillTx/>
                <a:latin typeface="Yu Gothic Light" pitchFamily="34"/>
                <a:ea typeface="Yu Gothic Light" pitchFamily="34"/>
              </a:rPr>
              <a:t>click</a:t>
            </a:r>
            <a:r>
              <a:rPr lang="es-ES" sz="1800" b="0" i="0" u="none" strike="noStrike" kern="1200" cap="none" spc="0" baseline="0" dirty="0">
                <a:solidFill>
                  <a:srgbClr val="000000"/>
                </a:solidFill>
                <a:uFillTx/>
                <a:latin typeface="Yu Gothic Light" pitchFamily="34"/>
                <a:ea typeface="Yu Gothic Light" pitchFamily="34"/>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000000"/>
                </a:solidFill>
                <a:uFillTx/>
                <a:latin typeface="Yu Gothic Light" pitchFamily="34"/>
                <a:ea typeface="Yu Gothic Light" pitchFamily="34"/>
              </a:rPr>
              <a:t>&lt;button (click)= ‘</a:t>
            </a:r>
            <a:r>
              <a:rPr lang="en-GB" sz="1800" b="1" i="0" u="none" strike="noStrike" kern="1200" cap="none" spc="0" baseline="0" dirty="0" err="1">
                <a:solidFill>
                  <a:srgbClr val="000000"/>
                </a:solidFill>
                <a:uFillTx/>
                <a:latin typeface="Yu Gothic Light" pitchFamily="34"/>
                <a:ea typeface="Yu Gothic Light" pitchFamily="34"/>
              </a:rPr>
              <a:t>toggleImage</a:t>
            </a:r>
            <a:r>
              <a:rPr lang="en-GB" sz="1800" b="1" i="0" u="none" strike="noStrike" kern="1200" cap="none" spc="0" baseline="0" dirty="0">
                <a:solidFill>
                  <a:srgbClr val="000000"/>
                </a:solidFill>
                <a:uFillTx/>
                <a:latin typeface="Yu Gothic Light" pitchFamily="34"/>
                <a:ea typeface="Yu Gothic Light" pitchFamily="34"/>
              </a:rPr>
              <a:t>()’&gt; {{</a:t>
            </a:r>
            <a:r>
              <a:rPr lang="en-GB" sz="1800" b="1" i="0" u="none" strike="noStrike" kern="1200" cap="none" spc="0" baseline="0" dirty="0" err="1">
                <a:solidFill>
                  <a:srgbClr val="000000"/>
                </a:solidFill>
                <a:uFillTx/>
                <a:latin typeface="Yu Gothic Light" pitchFamily="34"/>
                <a:ea typeface="Yu Gothic Light" pitchFamily="34"/>
              </a:rPr>
              <a:t>showImage</a:t>
            </a:r>
            <a:r>
              <a:rPr lang="en-GB" sz="1800" b="1" i="0" u="none" strike="noStrike" kern="1200" cap="none" spc="0" baseline="0" dirty="0">
                <a:solidFill>
                  <a:srgbClr val="000000"/>
                </a:solidFill>
                <a:uFillTx/>
                <a:latin typeface="Yu Gothic Light" pitchFamily="34"/>
                <a:ea typeface="Yu Gothic Light" pitchFamily="34"/>
              </a:rPr>
              <a:t> ? ‘Hide’ : ‘Show’}} image &lt;/button&gt;</a:t>
            </a:r>
            <a:endParaRPr lang="es-ES" sz="1800" b="1" i="0" u="none" strike="noStrike" kern="1200" cap="none" spc="0" baseline="0" dirty="0">
              <a:solidFill>
                <a:srgbClr val="000000"/>
              </a:solidFill>
              <a:uFillTx/>
              <a:latin typeface="Yu Gothic Light" pitchFamily="34"/>
              <a:ea typeface="Yu Gothic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800" b="0" i="0" u="none" strike="noStrike" kern="1200" cap="none" spc="0" baseline="0" dirty="0">
                <a:solidFill>
                  <a:srgbClr val="000000"/>
                </a:solidFill>
                <a:uFillTx/>
                <a:latin typeface="Yu Gothic Light" pitchFamily="34"/>
                <a:ea typeface="Yu Gothic Light" pitchFamily="34"/>
              </a:rPr>
              <a:t>Y en la lógica tendríamos el método para mostrar u ocultar la imagen.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800" b="0" i="0" u="none" strike="noStrike" kern="1200" cap="none" spc="0" baseline="0" dirty="0">
                <a:solidFill>
                  <a:srgbClr val="000000"/>
                </a:solidFill>
                <a:uFillTx/>
                <a:latin typeface="Yu Gothic Light" pitchFamily="34"/>
                <a:ea typeface="Yu Gothic Light" pitchFamily="34"/>
              </a:rPr>
              <a:t>Forma de enlazar (</a:t>
            </a:r>
            <a:r>
              <a:rPr lang="es-ES" sz="1800" b="0" i="0" u="none" strike="noStrike" kern="1200" cap="none" spc="0" baseline="0" dirty="0" err="1">
                <a:solidFill>
                  <a:srgbClr val="000000"/>
                </a:solidFill>
                <a:uFillTx/>
                <a:latin typeface="Yu Gothic Light" pitchFamily="34"/>
                <a:ea typeface="Yu Gothic Light" pitchFamily="34"/>
              </a:rPr>
              <a:t>binding</a:t>
            </a:r>
            <a:r>
              <a:rPr lang="es-ES" sz="1800" b="0" i="0" u="none" strike="noStrike" kern="1200" cap="none" spc="0" baseline="0" dirty="0">
                <a:solidFill>
                  <a:srgbClr val="000000"/>
                </a:solidFill>
                <a:uFillTx/>
                <a:latin typeface="Yu Gothic Light" pitchFamily="34"/>
                <a:ea typeface="Yu Gothic Light" pitchFamily="34"/>
              </a:rPr>
              <a:t>) con la </a:t>
            </a:r>
            <a:r>
              <a:rPr lang="es-ES" sz="1800" b="1" i="0" u="none" strike="noStrike" kern="1200" cap="none" spc="0" baseline="0" dirty="0">
                <a:solidFill>
                  <a:srgbClr val="000000"/>
                </a:solidFill>
                <a:uFillTx/>
                <a:latin typeface="Yu Gothic Light" pitchFamily="34"/>
                <a:ea typeface="Yu Gothic Light" pitchFamily="34"/>
              </a:rPr>
              <a:t>broma Banana in a Box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p:txBody>
      </p:sp>
      <p:pic>
        <p:nvPicPr>
          <p:cNvPr id="6" name="Picture 10">
            <a:extLst>
              <a:ext uri="{FF2B5EF4-FFF2-40B4-BE49-F238E27FC236}">
                <a16:creationId xmlns:a16="http://schemas.microsoft.com/office/drawing/2014/main" id="{3FB0E251-18F6-4811-81C6-819E013B81A5}"/>
              </a:ext>
            </a:extLst>
          </p:cNvPr>
          <p:cNvPicPr>
            <a:picLocks noChangeAspect="1"/>
          </p:cNvPicPr>
          <p:nvPr/>
        </p:nvPicPr>
        <p:blipFill>
          <a:blip r:embed="rId3"/>
          <a:stretch>
            <a:fillRect/>
          </a:stretch>
        </p:blipFill>
        <p:spPr>
          <a:xfrm>
            <a:off x="392307" y="3330677"/>
            <a:ext cx="5197961" cy="1940795"/>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F04DA73-D14C-4AA0-BFDD-F3CEE61173A2}"/>
              </a:ext>
            </a:extLst>
          </p:cNvPr>
          <p:cNvSpPr txBox="1">
            <a:spLocks noGrp="1"/>
          </p:cNvSpPr>
          <p:nvPr>
            <p:ph type="body" sz="half" idx="4294967295"/>
          </p:nvPr>
        </p:nvSpPr>
        <p:spPr>
          <a:xfrm>
            <a:off x="411265" y="262618"/>
            <a:ext cx="3932238" cy="2126622"/>
          </a:xfrm>
        </p:spPr>
        <p:txBody>
          <a:bodyPr/>
          <a:lstStyle/>
          <a:p>
            <a:pPr lvl="0"/>
            <a:r>
              <a:rPr lang="es-ES" sz="2800" dirty="0" err="1">
                <a:latin typeface="Yu Gothic Light" pitchFamily="34"/>
                <a:ea typeface="Yu Gothic Light" pitchFamily="34"/>
              </a:rPr>
              <a:t>Tuberias</a:t>
            </a:r>
            <a:r>
              <a:rPr lang="es-ES" sz="2800" dirty="0">
                <a:latin typeface="Yu Gothic Light" pitchFamily="34"/>
                <a:ea typeface="Yu Gothic Light" pitchFamily="34"/>
              </a:rPr>
              <a:t> (pipes)</a:t>
            </a:r>
          </a:p>
          <a:p>
            <a:pPr marL="0" lvl="0" indent="0">
              <a:buNone/>
            </a:pPr>
            <a:r>
              <a:rPr lang="es-ES" dirty="0">
                <a:latin typeface="Yu Gothic Light" pitchFamily="34"/>
                <a:ea typeface="Yu Gothic Light" pitchFamily="34"/>
              </a:rPr>
              <a:t> </a:t>
            </a:r>
          </a:p>
          <a:p>
            <a:pPr lvl="0"/>
            <a:endParaRPr lang="es-ES" dirty="0"/>
          </a:p>
          <a:p>
            <a:pPr marL="0" lvl="0" indent="0">
              <a:buNone/>
            </a:pPr>
            <a:endParaRPr lang="es-ES" dirty="0"/>
          </a:p>
        </p:txBody>
      </p:sp>
      <p:pic>
        <p:nvPicPr>
          <p:cNvPr id="4" name="Picture 9">
            <a:extLst>
              <a:ext uri="{FF2B5EF4-FFF2-40B4-BE49-F238E27FC236}">
                <a16:creationId xmlns:a16="http://schemas.microsoft.com/office/drawing/2014/main" id="{059FB8BC-F7D9-4F79-B487-C269B4B80677}"/>
              </a:ext>
            </a:extLst>
          </p:cNvPr>
          <p:cNvPicPr>
            <a:picLocks noChangeAspect="1"/>
          </p:cNvPicPr>
          <p:nvPr/>
        </p:nvPicPr>
        <p:blipFill>
          <a:blip r:embed="rId3"/>
          <a:stretch>
            <a:fillRect/>
          </a:stretch>
        </p:blipFill>
        <p:spPr>
          <a:xfrm>
            <a:off x="315382" y="3122520"/>
            <a:ext cx="5496541" cy="2918453"/>
          </a:xfrm>
          <a:prstGeom prst="rect">
            <a:avLst/>
          </a:prstGeom>
          <a:noFill/>
          <a:ln cap="flat">
            <a:noFill/>
          </a:ln>
        </p:spPr>
      </p:pic>
      <p:sp>
        <p:nvSpPr>
          <p:cNvPr id="5" name="TextBox 10">
            <a:extLst>
              <a:ext uri="{FF2B5EF4-FFF2-40B4-BE49-F238E27FC236}">
                <a16:creationId xmlns:a16="http://schemas.microsoft.com/office/drawing/2014/main" id="{4A82712E-85F9-47A6-BE73-6C1CE1A951DE}"/>
              </a:ext>
            </a:extLst>
          </p:cNvPr>
          <p:cNvSpPr txBox="1"/>
          <p:nvPr/>
        </p:nvSpPr>
        <p:spPr>
          <a:xfrm>
            <a:off x="5909187" y="262618"/>
            <a:ext cx="5718610" cy="32316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2400" b="0" i="0" u="none" strike="noStrike" kern="1200" cap="none" spc="0" baseline="0" dirty="0">
                <a:solidFill>
                  <a:srgbClr val="000000"/>
                </a:solidFill>
                <a:uFillTx/>
                <a:latin typeface="Yu Gothic Light" pitchFamily="34"/>
                <a:ea typeface="Yu Gothic Light" pitchFamily="34"/>
              </a:rPr>
              <a:t>Pasamos datos al componente anidado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Calibri"/>
            </a:endParaRPr>
          </a:p>
        </p:txBody>
      </p:sp>
      <p:pic>
        <p:nvPicPr>
          <p:cNvPr id="6" name="Picture 12">
            <a:extLst>
              <a:ext uri="{FF2B5EF4-FFF2-40B4-BE49-F238E27FC236}">
                <a16:creationId xmlns:a16="http://schemas.microsoft.com/office/drawing/2014/main" id="{D0A1B476-8916-4E4E-A768-A16587726201}"/>
              </a:ext>
            </a:extLst>
          </p:cNvPr>
          <p:cNvPicPr>
            <a:picLocks noChangeAspect="1"/>
          </p:cNvPicPr>
          <p:nvPr/>
        </p:nvPicPr>
        <p:blipFill>
          <a:blip r:embed="rId4"/>
          <a:stretch>
            <a:fillRect/>
          </a:stretch>
        </p:blipFill>
        <p:spPr>
          <a:xfrm>
            <a:off x="6063997" y="757084"/>
            <a:ext cx="5888357" cy="2455623"/>
          </a:xfrm>
          <a:prstGeom prst="rect">
            <a:avLst/>
          </a:prstGeom>
          <a:noFill/>
          <a:ln cap="flat">
            <a:noFill/>
          </a:ln>
        </p:spPr>
      </p:pic>
      <p:pic>
        <p:nvPicPr>
          <p:cNvPr id="2" name="Picture Placeholder 5">
            <a:extLst>
              <a:ext uri="{FF2B5EF4-FFF2-40B4-BE49-F238E27FC236}">
                <a16:creationId xmlns:a16="http://schemas.microsoft.com/office/drawing/2014/main" id="{56206B68-7A16-4092-BE11-4DCB35C052DC}"/>
              </a:ext>
            </a:extLst>
          </p:cNvPr>
          <p:cNvPicPr>
            <a:picLocks noGrp="1" noChangeAspect="1"/>
          </p:cNvPicPr>
          <p:nvPr>
            <p:ph type="pic" idx="4294967295"/>
          </p:nvPr>
        </p:nvPicPr>
        <p:blipFill rotWithShape="1">
          <a:blip r:embed="rId5"/>
          <a:srcRect l="27938" t="11229" r="28149"/>
          <a:stretch/>
        </p:blipFill>
        <p:spPr>
          <a:xfrm>
            <a:off x="1857207" y="947493"/>
            <a:ext cx="2046200" cy="1441747"/>
          </a:xfrm>
        </p:spPr>
      </p:pic>
      <p:sp>
        <p:nvSpPr>
          <p:cNvPr id="7" name="TextBox 6">
            <a:extLst>
              <a:ext uri="{FF2B5EF4-FFF2-40B4-BE49-F238E27FC236}">
                <a16:creationId xmlns:a16="http://schemas.microsoft.com/office/drawing/2014/main" id="{2445A36D-E21F-4F12-8054-CD5027F6234E}"/>
              </a:ext>
            </a:extLst>
          </p:cNvPr>
          <p:cNvSpPr txBox="1"/>
          <p:nvPr/>
        </p:nvSpPr>
        <p:spPr>
          <a:xfrm>
            <a:off x="6231217" y="3988738"/>
            <a:ext cx="5074550" cy="1846659"/>
          </a:xfrm>
          <a:prstGeom prst="rect">
            <a:avLst/>
          </a:prstGeom>
          <a:noFill/>
        </p:spPr>
        <p:txBody>
          <a:bodyPr wrap="square" rtlCol="0">
            <a:spAutoFit/>
          </a:bodyPr>
          <a:lstStyle/>
          <a:p>
            <a:r>
              <a:rPr lang="es-ES" sz="2400" dirty="0">
                <a:solidFill>
                  <a:schemeClr val="tx1">
                    <a:lumMod val="75000"/>
                    <a:lumOff val="25000"/>
                  </a:schemeClr>
                </a:solidFill>
                <a:latin typeface="Yu Gothic Light" pitchFamily="34"/>
                <a:ea typeface="Yu Gothic Light" pitchFamily="34"/>
              </a:rPr>
              <a:t>Componentes anidados. Por ejemplo: valoraciones con estrellas, es un componente que se incluye en el componente de productos. </a:t>
            </a:r>
          </a:p>
          <a:p>
            <a:endParaRPr lang="es-E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E3E1-7864-4CCC-A714-790EF4640FB6}"/>
              </a:ext>
            </a:extLst>
          </p:cNvPr>
          <p:cNvSpPr txBox="1">
            <a:spLocks noGrp="1"/>
          </p:cNvSpPr>
          <p:nvPr>
            <p:ph type="title"/>
          </p:nvPr>
        </p:nvSpPr>
        <p:spPr/>
        <p:txBody>
          <a:bodyPr/>
          <a:lstStyle/>
          <a:p>
            <a:pPr lvl="0"/>
            <a:r>
              <a:rPr lang="es-ES" b="1">
                <a:latin typeface="Yu Gothic Light" pitchFamily="34"/>
                <a:ea typeface="Yu Gothic Light" pitchFamily="34"/>
              </a:rPr>
              <a:t>Construir un servicio</a:t>
            </a:r>
          </a:p>
        </p:txBody>
      </p:sp>
      <p:pic>
        <p:nvPicPr>
          <p:cNvPr id="3" name="Content Placeholder 4">
            <a:extLst>
              <a:ext uri="{FF2B5EF4-FFF2-40B4-BE49-F238E27FC236}">
                <a16:creationId xmlns:a16="http://schemas.microsoft.com/office/drawing/2014/main" id="{DDD92A4F-D4D0-4AEC-B617-2142FFEF200F}"/>
              </a:ext>
            </a:extLst>
          </p:cNvPr>
          <p:cNvPicPr>
            <a:picLocks noGrp="1" noChangeAspect="1"/>
          </p:cNvPicPr>
          <p:nvPr>
            <p:ph idx="1"/>
          </p:nvPr>
        </p:nvPicPr>
        <p:blipFill>
          <a:blip r:embed="rId2"/>
          <a:stretch>
            <a:fillRect/>
          </a:stretch>
        </p:blipFill>
        <p:spPr>
          <a:xfrm>
            <a:off x="3755472" y="1846263"/>
            <a:ext cx="4741381" cy="402272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D7F8564-A39C-4F65-A5E2-0E17E4D873E6}"/>
              </a:ext>
            </a:extLst>
          </p:cNvPr>
          <p:cNvSpPr txBox="1">
            <a:spLocks noGrp="1"/>
          </p:cNvSpPr>
          <p:nvPr>
            <p:ph sz="half" idx="4294967295"/>
          </p:nvPr>
        </p:nvSpPr>
        <p:spPr>
          <a:xfrm>
            <a:off x="776748" y="718343"/>
            <a:ext cx="5181600" cy="5421313"/>
          </a:xfrm>
        </p:spPr>
        <p:txBody>
          <a:bodyPr>
            <a:normAutofit lnSpcReduction="10000"/>
          </a:bodyPr>
          <a:lstStyle/>
          <a:p>
            <a:pPr lvl="0">
              <a:lnSpc>
                <a:spcPct val="70000"/>
              </a:lnSpc>
            </a:pPr>
            <a:r>
              <a:rPr lang="es-ES" sz="2400" dirty="0">
                <a:latin typeface="Yu Gothic Light" pitchFamily="34"/>
                <a:ea typeface="Yu Gothic Light" pitchFamily="34"/>
              </a:rPr>
              <a:t>Hemos recuperado datos usando HTT, navegación y rutas, creación de un módulo desde 0 creando el proyecto con</a:t>
            </a:r>
          </a:p>
          <a:p>
            <a:pPr marL="0" lvl="0" indent="0">
              <a:lnSpc>
                <a:spcPct val="70000"/>
              </a:lnSpc>
              <a:buNone/>
            </a:pPr>
            <a:r>
              <a:rPr lang="es-ES" sz="2400" i="1" dirty="0">
                <a:latin typeface="Yu Gothic Light" pitchFamily="34"/>
                <a:ea typeface="Yu Gothic Light" pitchFamily="34"/>
              </a:rPr>
              <a:t>	</a:t>
            </a:r>
            <a:r>
              <a:rPr lang="es-ES" sz="2400" b="1" i="1" dirty="0">
                <a:latin typeface="Yu Gothic Light" pitchFamily="34"/>
                <a:ea typeface="Yu Gothic Light" pitchFamily="34"/>
              </a:rPr>
              <a:t>ng </a:t>
            </a:r>
            <a:r>
              <a:rPr lang="es-ES" sz="2400" b="1" i="1" dirty="0" err="1">
                <a:latin typeface="Yu Gothic Light" pitchFamily="34"/>
                <a:ea typeface="Yu Gothic Light" pitchFamily="34"/>
              </a:rPr>
              <a:t>generate</a:t>
            </a:r>
            <a:r>
              <a:rPr lang="es-ES" sz="2400" b="1" i="1" dirty="0">
                <a:latin typeface="Yu Gothic Light" pitchFamily="34"/>
                <a:ea typeface="Yu Gothic Light" pitchFamily="34"/>
              </a:rPr>
              <a:t> module  </a:t>
            </a:r>
            <a:r>
              <a:rPr lang="es-ES" sz="2400" i="1" dirty="0">
                <a:latin typeface="Yu Gothic Light" pitchFamily="34"/>
                <a:ea typeface="Yu Gothic Light" pitchFamily="34"/>
              </a:rPr>
              <a:t>	carpeta/</a:t>
            </a:r>
            <a:r>
              <a:rPr lang="es-ES" sz="2400" i="1" dirty="0" err="1">
                <a:latin typeface="Yu Gothic Light" pitchFamily="34"/>
                <a:ea typeface="Yu Gothic Light" pitchFamily="34"/>
              </a:rPr>
              <a:t>nombreDelModulo</a:t>
            </a:r>
            <a:endParaRPr lang="es-ES" sz="2400" i="1" dirty="0">
              <a:latin typeface="Yu Gothic Light" pitchFamily="34"/>
              <a:ea typeface="Yu Gothic Light" pitchFamily="34"/>
            </a:endParaRPr>
          </a:p>
          <a:p>
            <a:pPr marL="0" lvl="0" indent="0">
              <a:lnSpc>
                <a:spcPct val="70000"/>
              </a:lnSpc>
              <a:buNone/>
            </a:pPr>
            <a:r>
              <a:rPr lang="es-ES" sz="2400" i="1" dirty="0">
                <a:latin typeface="Yu Gothic Light" pitchFamily="34"/>
                <a:ea typeface="Yu Gothic Light" pitchFamily="34"/>
              </a:rPr>
              <a:t>	</a:t>
            </a:r>
            <a:r>
              <a:rPr lang="es-ES" sz="2400" b="1" i="1" dirty="0">
                <a:latin typeface="Yu Gothic Light" pitchFamily="34"/>
                <a:ea typeface="Yu Gothic Light" pitchFamily="34"/>
              </a:rPr>
              <a:t>ng g m </a:t>
            </a:r>
            <a:r>
              <a:rPr lang="es-ES" sz="2400" i="1" dirty="0">
                <a:latin typeface="Yu Gothic Light" pitchFamily="34"/>
                <a:ea typeface="Yu Gothic Light" pitchFamily="34"/>
              </a:rPr>
              <a:t>	carpeta/</a:t>
            </a:r>
            <a:r>
              <a:rPr lang="es-ES" sz="2400" i="1" dirty="0" err="1">
                <a:latin typeface="Yu Gothic Light" pitchFamily="34"/>
                <a:ea typeface="Yu Gothic Light" pitchFamily="34"/>
              </a:rPr>
              <a:t>nombreModulo</a:t>
            </a:r>
            <a:endParaRPr lang="es-ES" sz="2400" i="1" dirty="0">
              <a:latin typeface="Yu Gothic Light" pitchFamily="34"/>
              <a:ea typeface="Yu Gothic Light" pitchFamily="34"/>
            </a:endParaRPr>
          </a:p>
          <a:p>
            <a:pPr lvl="0">
              <a:lnSpc>
                <a:spcPct val="70000"/>
              </a:lnSpc>
            </a:pPr>
            <a:r>
              <a:rPr lang="es-ES" sz="2400" dirty="0">
                <a:latin typeface="Yu Gothic Light" pitchFamily="34"/>
                <a:ea typeface="Yu Gothic Light" pitchFamily="34"/>
              </a:rPr>
              <a:t>Instalando Angular CLI:</a:t>
            </a:r>
          </a:p>
          <a:p>
            <a:pPr marL="0" lvl="0" indent="0">
              <a:lnSpc>
                <a:spcPct val="70000"/>
              </a:lnSpc>
              <a:buNone/>
            </a:pPr>
            <a:r>
              <a:rPr lang="es-ES" sz="2400" dirty="0">
                <a:latin typeface="Yu Gothic Light" pitchFamily="34"/>
                <a:ea typeface="Yu Gothic Light" pitchFamily="34"/>
              </a:rPr>
              <a:t>	</a:t>
            </a:r>
            <a:r>
              <a:rPr lang="es-ES" sz="2400" b="1" i="1" dirty="0" err="1">
                <a:latin typeface="Yu Gothic Light" pitchFamily="34"/>
                <a:ea typeface="Yu Gothic Light" pitchFamily="34"/>
              </a:rPr>
              <a:t>npm</a:t>
            </a:r>
            <a:r>
              <a:rPr lang="es-ES" sz="2400" b="1" i="1" dirty="0">
                <a:latin typeface="Yu Gothic Light" pitchFamily="34"/>
                <a:ea typeface="Yu Gothic Light" pitchFamily="34"/>
              </a:rPr>
              <a:t> </a:t>
            </a:r>
            <a:r>
              <a:rPr lang="es-ES" sz="2400" b="1" i="1" dirty="0" err="1">
                <a:latin typeface="Yu Gothic Light" pitchFamily="34"/>
                <a:ea typeface="Yu Gothic Light" pitchFamily="34"/>
              </a:rPr>
              <a:t>install</a:t>
            </a:r>
            <a:r>
              <a:rPr lang="es-ES" sz="2400" b="1" i="1" dirty="0">
                <a:latin typeface="Yu Gothic Light" pitchFamily="34"/>
                <a:ea typeface="Yu Gothic Light" pitchFamily="34"/>
              </a:rPr>
              <a:t> –g @angular/</a:t>
            </a:r>
            <a:r>
              <a:rPr lang="es-ES" sz="2400" b="1" i="1" dirty="0" err="1">
                <a:latin typeface="Yu Gothic Light" pitchFamily="34"/>
                <a:ea typeface="Yu Gothic Light" pitchFamily="34"/>
              </a:rPr>
              <a:t>cli</a:t>
            </a:r>
            <a:endParaRPr lang="es-ES" sz="2400" b="1" i="1" dirty="0">
              <a:latin typeface="Yu Gothic Light" pitchFamily="34"/>
              <a:ea typeface="Yu Gothic Light" pitchFamily="34"/>
            </a:endParaRPr>
          </a:p>
          <a:p>
            <a:pPr lvl="0">
              <a:lnSpc>
                <a:spcPct val="70000"/>
              </a:lnSpc>
            </a:pPr>
            <a:r>
              <a:rPr lang="es-ES" sz="2400" dirty="0">
                <a:latin typeface="Yu Gothic Light" pitchFamily="34"/>
                <a:ea typeface="Yu Gothic Light" pitchFamily="34"/>
              </a:rPr>
              <a:t>Crear una aplicación de angular con:</a:t>
            </a:r>
          </a:p>
          <a:p>
            <a:pPr marL="0" lvl="0" indent="0">
              <a:lnSpc>
                <a:spcPct val="70000"/>
              </a:lnSpc>
              <a:buNone/>
            </a:pPr>
            <a:r>
              <a:rPr lang="es-ES" sz="2400" dirty="0">
                <a:latin typeface="Yu Gothic Light" pitchFamily="34"/>
                <a:ea typeface="Yu Gothic Light" pitchFamily="34"/>
              </a:rPr>
              <a:t>	</a:t>
            </a:r>
            <a:r>
              <a:rPr lang="es-ES" sz="2400" b="1" i="1" dirty="0">
                <a:latin typeface="Yu Gothic Light" pitchFamily="34"/>
                <a:ea typeface="Yu Gothic Light" pitchFamily="34"/>
              </a:rPr>
              <a:t>ng new </a:t>
            </a:r>
            <a:r>
              <a:rPr lang="es-ES" sz="2400" b="1" i="1" dirty="0" err="1">
                <a:latin typeface="Yu Gothic Light" pitchFamily="34"/>
                <a:ea typeface="Yu Gothic Light" pitchFamily="34"/>
              </a:rPr>
              <a:t>nombreAplicacion</a:t>
            </a:r>
            <a:endParaRPr lang="es-ES" sz="2400" b="1" i="1" dirty="0">
              <a:latin typeface="Yu Gothic Light" pitchFamily="34"/>
              <a:ea typeface="Yu Gothic Light" pitchFamily="34"/>
            </a:endParaRPr>
          </a:p>
          <a:p>
            <a:pPr lvl="0">
              <a:lnSpc>
                <a:spcPct val="70000"/>
              </a:lnSpc>
            </a:pPr>
            <a:r>
              <a:rPr lang="es-ES" sz="2400" dirty="0">
                <a:latin typeface="Yu Gothic Light" pitchFamily="34"/>
                <a:ea typeface="Yu Gothic Light" pitchFamily="34"/>
              </a:rPr>
              <a:t>Arrancarla con:</a:t>
            </a:r>
          </a:p>
          <a:p>
            <a:pPr marL="0" lvl="0" indent="0">
              <a:lnSpc>
                <a:spcPct val="70000"/>
              </a:lnSpc>
              <a:buNone/>
            </a:pPr>
            <a:r>
              <a:rPr lang="en-GB" sz="2400" dirty="0">
                <a:latin typeface="Yu Gothic Light" pitchFamily="34"/>
                <a:ea typeface="Yu Gothic Light" pitchFamily="34"/>
              </a:rPr>
              <a:t>	</a:t>
            </a:r>
            <a:r>
              <a:rPr lang="en-GB" sz="2400" b="1" i="1" dirty="0">
                <a:latin typeface="Yu Gothic Light" pitchFamily="34"/>
                <a:ea typeface="Yu Gothic Light" pitchFamily="34"/>
              </a:rPr>
              <a:t>ng serve    </a:t>
            </a:r>
            <a:endParaRPr lang="es-ES" sz="2400" b="1" i="1" dirty="0">
              <a:latin typeface="Yu Gothic Light" pitchFamily="34"/>
              <a:ea typeface="Yu Gothic Light" pitchFamily="34"/>
            </a:endParaRPr>
          </a:p>
          <a:p>
            <a:pPr marL="0" lvl="0" indent="0">
              <a:lnSpc>
                <a:spcPct val="70000"/>
              </a:lnSpc>
              <a:buNone/>
            </a:pPr>
            <a:r>
              <a:rPr lang="en-GB" sz="2400" i="1" dirty="0">
                <a:latin typeface="Yu Gothic Light" pitchFamily="34"/>
                <a:ea typeface="Yu Gothic Light" pitchFamily="34"/>
              </a:rPr>
              <a:t>	</a:t>
            </a:r>
            <a:r>
              <a:rPr lang="en-GB" sz="2400" b="1" i="1" dirty="0">
                <a:latin typeface="Yu Gothic Light" pitchFamily="34"/>
                <a:ea typeface="Yu Gothic Light" pitchFamily="34"/>
              </a:rPr>
              <a:t>ng serve -o</a:t>
            </a:r>
            <a:endParaRPr lang="es-ES" sz="2400" b="1" i="1" dirty="0">
              <a:latin typeface="Yu Gothic Light" pitchFamily="34"/>
              <a:ea typeface="Yu Gothic Light" pitchFamily="34"/>
            </a:endParaRPr>
          </a:p>
          <a:p>
            <a:pPr marL="0" lvl="0" indent="0">
              <a:lnSpc>
                <a:spcPct val="70000"/>
              </a:lnSpc>
              <a:buNone/>
            </a:pPr>
            <a:endParaRPr lang="es-ES" sz="2400" dirty="0"/>
          </a:p>
        </p:txBody>
      </p:sp>
      <p:sp>
        <p:nvSpPr>
          <p:cNvPr id="3" name="Content Placeholder 3">
            <a:extLst>
              <a:ext uri="{FF2B5EF4-FFF2-40B4-BE49-F238E27FC236}">
                <a16:creationId xmlns:a16="http://schemas.microsoft.com/office/drawing/2014/main" id="{2EEBB53F-9EF8-48E5-8EE2-3AE9BAA3108B}"/>
              </a:ext>
            </a:extLst>
          </p:cNvPr>
          <p:cNvSpPr txBox="1">
            <a:spLocks noGrp="1"/>
          </p:cNvSpPr>
          <p:nvPr>
            <p:ph sz="half" idx="4294967295"/>
          </p:nvPr>
        </p:nvSpPr>
        <p:spPr>
          <a:xfrm>
            <a:off x="6459794" y="718342"/>
            <a:ext cx="5181600" cy="5421313"/>
          </a:xfrm>
        </p:spPr>
        <p:txBody>
          <a:bodyPr>
            <a:normAutofit/>
          </a:bodyPr>
          <a:lstStyle/>
          <a:p>
            <a:pPr lvl="0">
              <a:lnSpc>
                <a:spcPct val="70000"/>
              </a:lnSpc>
            </a:pPr>
            <a:r>
              <a:rPr lang="en-GB" sz="2400" dirty="0" err="1">
                <a:latin typeface="Yu Gothic Light" pitchFamily="34"/>
                <a:ea typeface="Yu Gothic Light" pitchFamily="34"/>
              </a:rPr>
              <a:t>Ayuda</a:t>
            </a:r>
            <a:r>
              <a:rPr lang="en-GB" sz="2400" dirty="0">
                <a:latin typeface="Yu Gothic Light" pitchFamily="34"/>
                <a:ea typeface="Yu Gothic Light" pitchFamily="34"/>
              </a:rPr>
              <a:t> con:</a:t>
            </a:r>
            <a:endParaRPr lang="es-ES" sz="2400" dirty="0">
              <a:latin typeface="Yu Gothic Light" pitchFamily="34"/>
              <a:ea typeface="Yu Gothic Light" pitchFamily="34"/>
            </a:endParaRPr>
          </a:p>
          <a:p>
            <a:pPr marL="0" lvl="0" indent="0">
              <a:lnSpc>
                <a:spcPct val="70000"/>
              </a:lnSpc>
              <a:buNone/>
            </a:pPr>
            <a:r>
              <a:rPr lang="en-GB" sz="2400" dirty="0">
                <a:latin typeface="Yu Gothic Light" pitchFamily="34"/>
                <a:ea typeface="Yu Gothic Light" pitchFamily="34"/>
              </a:rPr>
              <a:t>	</a:t>
            </a:r>
            <a:r>
              <a:rPr lang="es-ES" sz="2400" b="1" i="1" dirty="0">
                <a:latin typeface="Yu Gothic Light" pitchFamily="34"/>
                <a:ea typeface="Yu Gothic Light" pitchFamily="34"/>
              </a:rPr>
              <a:t>ng g --</a:t>
            </a:r>
            <a:r>
              <a:rPr lang="es-ES" sz="2400" b="1" i="1" dirty="0" err="1">
                <a:latin typeface="Yu Gothic Light" pitchFamily="34"/>
                <a:ea typeface="Yu Gothic Light" pitchFamily="34"/>
              </a:rPr>
              <a:t>help</a:t>
            </a:r>
            <a:endParaRPr lang="es-ES" sz="2400" b="1" i="1" dirty="0">
              <a:latin typeface="Yu Gothic Light" pitchFamily="34"/>
              <a:ea typeface="Yu Gothic Light" pitchFamily="34"/>
            </a:endParaRPr>
          </a:p>
          <a:p>
            <a:pPr lvl="0">
              <a:lnSpc>
                <a:spcPct val="70000"/>
              </a:lnSpc>
            </a:pPr>
            <a:r>
              <a:rPr lang="es-ES" sz="2400" dirty="0">
                <a:latin typeface="Yu Gothic Light" pitchFamily="34"/>
                <a:ea typeface="Yu Gothic Light" pitchFamily="34"/>
              </a:rPr>
              <a:t>Generar un componente:</a:t>
            </a:r>
          </a:p>
          <a:p>
            <a:pPr marL="0" lvl="0" indent="0">
              <a:lnSpc>
                <a:spcPct val="70000"/>
              </a:lnSpc>
              <a:buNone/>
            </a:pPr>
            <a:r>
              <a:rPr lang="es-ES" sz="2400" dirty="0">
                <a:latin typeface="Yu Gothic Light" pitchFamily="34"/>
                <a:ea typeface="Yu Gothic Light" pitchFamily="34"/>
              </a:rPr>
              <a:t>	</a:t>
            </a:r>
            <a:r>
              <a:rPr lang="es-ES" sz="2400" b="1" i="1" dirty="0">
                <a:latin typeface="Yu Gothic Light" pitchFamily="34"/>
                <a:ea typeface="Yu Gothic Light" pitchFamily="34"/>
              </a:rPr>
              <a:t>ng g c nombre</a:t>
            </a:r>
          </a:p>
          <a:p>
            <a:pPr lvl="0">
              <a:lnSpc>
                <a:spcPct val="70000"/>
              </a:lnSpc>
            </a:pPr>
            <a:r>
              <a:rPr lang="es-ES" sz="2400" dirty="0">
                <a:latin typeface="Yu Gothic Light" pitchFamily="34"/>
                <a:ea typeface="Yu Gothic Light" pitchFamily="34"/>
              </a:rPr>
              <a:t>Para ejecutar un test:</a:t>
            </a:r>
          </a:p>
          <a:p>
            <a:pPr marL="0" lvl="0" indent="0">
              <a:lnSpc>
                <a:spcPct val="70000"/>
              </a:lnSpc>
              <a:buNone/>
            </a:pPr>
            <a:r>
              <a:rPr lang="es-ES" sz="2400" i="1" dirty="0">
                <a:latin typeface="Yu Gothic Light" pitchFamily="34"/>
                <a:ea typeface="Yu Gothic Light" pitchFamily="34"/>
              </a:rPr>
              <a:t>	</a:t>
            </a:r>
            <a:r>
              <a:rPr lang="es-ES" sz="2400" b="1" i="1" dirty="0">
                <a:latin typeface="Yu Gothic Light" pitchFamily="34"/>
                <a:ea typeface="Yu Gothic Light" pitchFamily="34"/>
              </a:rPr>
              <a:t>ng test</a:t>
            </a:r>
          </a:p>
          <a:p>
            <a:pPr marL="0" lvl="0" indent="0">
              <a:lnSpc>
                <a:spcPct val="70000"/>
              </a:lnSpc>
              <a:buNone/>
            </a:pPr>
            <a:r>
              <a:rPr lang="es-ES" sz="2400" i="1" dirty="0">
                <a:latin typeface="Yu Gothic Light" pitchFamily="34"/>
                <a:ea typeface="Yu Gothic Light" pitchFamily="34"/>
              </a:rPr>
              <a:t>	</a:t>
            </a:r>
            <a:r>
              <a:rPr lang="es-ES" sz="2400" b="1" i="1" dirty="0">
                <a:latin typeface="Yu Gothic Light" pitchFamily="34"/>
                <a:ea typeface="Yu Gothic Light" pitchFamily="34"/>
              </a:rPr>
              <a:t>ng e2e</a:t>
            </a:r>
          </a:p>
          <a:p>
            <a:pPr lvl="0">
              <a:lnSpc>
                <a:spcPct val="70000"/>
              </a:lnSpc>
            </a:pPr>
            <a:r>
              <a:rPr lang="es-ES" sz="2400" dirty="0">
                <a:latin typeface="Yu Gothic Light" pitchFamily="34"/>
                <a:ea typeface="Yu Gothic Light" pitchFamily="34"/>
              </a:rPr>
              <a:t>Compilar:</a:t>
            </a:r>
          </a:p>
          <a:p>
            <a:pPr marL="0" lvl="0" indent="0">
              <a:lnSpc>
                <a:spcPct val="70000"/>
              </a:lnSpc>
              <a:buNone/>
            </a:pPr>
            <a:r>
              <a:rPr lang="es-ES" sz="2400" dirty="0">
                <a:latin typeface="Yu Gothic Light" pitchFamily="34"/>
                <a:ea typeface="Yu Gothic Light" pitchFamily="34"/>
              </a:rPr>
              <a:t>	</a:t>
            </a:r>
            <a:r>
              <a:rPr lang="en-GB" sz="2400" b="1" i="1" dirty="0">
                <a:latin typeface="Yu Gothic Light" pitchFamily="34"/>
                <a:ea typeface="Yu Gothic Light" pitchFamily="34"/>
              </a:rPr>
              <a:t>ng build</a:t>
            </a:r>
            <a:endParaRPr lang="es-ES" sz="2400" b="1" i="1" dirty="0">
              <a:latin typeface="Yu Gothic Light" pitchFamily="34"/>
              <a:ea typeface="Yu Gothic Light" pitchFamily="34"/>
            </a:endParaRPr>
          </a:p>
          <a:p>
            <a:pPr marL="0" lvl="0" indent="0">
              <a:lnSpc>
                <a:spcPct val="70000"/>
              </a:lnSpc>
              <a:buNone/>
            </a:pPr>
            <a:r>
              <a:rPr lang="es-ES" sz="2400" dirty="0">
                <a:latin typeface="Yu Gothic Light" pitchFamily="34"/>
                <a:ea typeface="Yu Gothic Light" pitchFamily="34"/>
              </a:rPr>
              <a:t>Con     ng </a:t>
            </a:r>
            <a:r>
              <a:rPr lang="es-ES" sz="2400" dirty="0" err="1">
                <a:latin typeface="Yu Gothic Light" pitchFamily="34"/>
                <a:ea typeface="Yu Gothic Light" pitchFamily="34"/>
              </a:rPr>
              <a:t>build</a:t>
            </a:r>
            <a:r>
              <a:rPr lang="es-ES" sz="2400" dirty="0">
                <a:latin typeface="Yu Gothic Light" pitchFamily="34"/>
                <a:ea typeface="Yu Gothic Light" pitchFamily="34"/>
              </a:rPr>
              <a:t>  --</a:t>
            </a:r>
            <a:r>
              <a:rPr lang="es-ES" sz="2400" dirty="0" err="1">
                <a:latin typeface="Yu Gothic Light" pitchFamily="34"/>
                <a:ea typeface="Yu Gothic Light" pitchFamily="34"/>
              </a:rPr>
              <a:t>prod</a:t>
            </a:r>
            <a:r>
              <a:rPr lang="es-ES" sz="2400" dirty="0">
                <a:latin typeface="Yu Gothic Light" pitchFamily="34"/>
                <a:ea typeface="Yu Gothic Light" pitchFamily="34"/>
              </a:rPr>
              <a:t>     genera un código hash en los archivos compilados.</a:t>
            </a:r>
          </a:p>
          <a:p>
            <a:pPr marL="0" lvl="0" indent="0">
              <a:lnSpc>
                <a:spcPct val="70000"/>
              </a:lnSpc>
              <a:buNone/>
            </a:pPr>
            <a:r>
              <a:rPr lang="es-ES" sz="2400" dirty="0">
                <a:latin typeface="Yu Gothic Light" pitchFamily="34"/>
                <a:ea typeface="Yu Gothic Light" pitchFamily="34"/>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40F719E-2B1F-4EBE-B395-1D987070BFD1}"/>
              </a:ext>
            </a:extLst>
          </p:cNvPr>
          <p:cNvPicPr>
            <a:picLocks noChangeAspect="1"/>
          </p:cNvPicPr>
          <p:nvPr/>
        </p:nvPicPr>
        <p:blipFill>
          <a:blip r:embed="rId2"/>
          <a:stretch>
            <a:fillRect/>
          </a:stretch>
        </p:blipFill>
        <p:spPr>
          <a:xfrm>
            <a:off x="0" y="303169"/>
            <a:ext cx="12191996" cy="6251652"/>
          </a:xfrm>
          <a:prstGeom prst="rect">
            <a:avLst/>
          </a:prstGeom>
          <a:noFill/>
          <a:ln cap="flat">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868817A-7756-4B08-A766-EF56883340E9}"/>
              </a:ext>
            </a:extLst>
          </p:cNvPr>
          <p:cNvPicPr>
            <a:picLocks noChangeAspect="1"/>
          </p:cNvPicPr>
          <p:nvPr/>
        </p:nvPicPr>
        <p:blipFill>
          <a:blip r:embed="rId2"/>
          <a:stretch>
            <a:fillRect/>
          </a:stretch>
        </p:blipFill>
        <p:spPr>
          <a:xfrm>
            <a:off x="0" y="288730"/>
            <a:ext cx="12191996" cy="6280538"/>
          </a:xfrm>
          <a:prstGeom prst="rect">
            <a:avLst/>
          </a:prstGeom>
          <a:noFill/>
          <a:ln cap="flat">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EFB1A92-7A0E-4C78-8D11-1576CE009508}"/>
              </a:ext>
            </a:extLst>
          </p:cNvPr>
          <p:cNvPicPr>
            <a:picLocks noChangeAspect="1"/>
          </p:cNvPicPr>
          <p:nvPr/>
        </p:nvPicPr>
        <p:blipFill>
          <a:blip r:embed="rId2"/>
          <a:stretch>
            <a:fillRect/>
          </a:stretch>
        </p:blipFill>
        <p:spPr>
          <a:xfrm>
            <a:off x="0" y="301459"/>
            <a:ext cx="12191996" cy="6255081"/>
          </a:xfrm>
          <a:prstGeom prst="rect">
            <a:avLst/>
          </a:prstGeom>
          <a:noFill/>
          <a:ln cap="flat">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DD75FD4-DE9A-4D9C-8307-758CDFCBE021}"/>
              </a:ext>
            </a:extLst>
          </p:cNvPr>
          <p:cNvPicPr>
            <a:picLocks noChangeAspect="1"/>
          </p:cNvPicPr>
          <p:nvPr/>
        </p:nvPicPr>
        <p:blipFill>
          <a:blip r:embed="rId2"/>
          <a:stretch>
            <a:fillRect/>
          </a:stretch>
        </p:blipFill>
        <p:spPr>
          <a:xfrm>
            <a:off x="83978" y="330253"/>
            <a:ext cx="12191996" cy="4256714"/>
          </a:xfrm>
          <a:prstGeom prst="rect">
            <a:avLst/>
          </a:prstGeom>
          <a:noFill/>
          <a:ln cap="flat">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731F169-7C96-4DEB-8771-71F729B1EBC6}"/>
              </a:ext>
            </a:extLst>
          </p:cNvPr>
          <p:cNvPicPr>
            <a:picLocks noChangeAspect="1"/>
          </p:cNvPicPr>
          <p:nvPr/>
        </p:nvPicPr>
        <p:blipFill>
          <a:blip r:embed="rId2"/>
          <a:stretch>
            <a:fillRect/>
          </a:stretch>
        </p:blipFill>
        <p:spPr>
          <a:xfrm>
            <a:off x="0" y="356789"/>
            <a:ext cx="12191996" cy="4390272"/>
          </a:xfrm>
          <a:prstGeom prst="rect">
            <a:avLst/>
          </a:prstGeom>
          <a:noFill/>
          <a:ln cap="flat">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59">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2C69E84-67DE-4E0D-A7ED-BFF7B095542C}"/>
              </a:ext>
            </a:extLst>
          </p:cNvPr>
          <p:cNvPicPr>
            <a:picLocks noChangeAspect="1"/>
          </p:cNvPicPr>
          <p:nvPr/>
        </p:nvPicPr>
        <p:blipFill>
          <a:blip r:embed="rId2"/>
          <a:stretch>
            <a:fillRect/>
          </a:stretch>
        </p:blipFill>
        <p:spPr>
          <a:xfrm>
            <a:off x="788066" y="571865"/>
            <a:ext cx="10447925" cy="4016090"/>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D6D0-3212-44ED-BFDC-B9BADBD7A64A}"/>
              </a:ext>
            </a:extLst>
          </p:cNvPr>
          <p:cNvSpPr txBox="1">
            <a:spLocks noGrp="1"/>
          </p:cNvSpPr>
          <p:nvPr>
            <p:ph type="title"/>
          </p:nvPr>
        </p:nvSpPr>
        <p:spPr>
          <a:xfrm>
            <a:off x="1097280" y="575965"/>
            <a:ext cx="10058400" cy="1161395"/>
          </a:xfrm>
        </p:spPr>
        <p:txBody>
          <a:bodyPr/>
          <a:lstStyle/>
          <a:p>
            <a:pPr lvl="0"/>
            <a:r>
              <a:rPr lang="es-ES" b="1" dirty="0">
                <a:latin typeface="Yu Gothic Light" pitchFamily="34"/>
                <a:ea typeface="Yu Gothic Light" pitchFamily="34"/>
              </a:rPr>
              <a:t>Dinámica de las prácticas</a:t>
            </a:r>
          </a:p>
        </p:txBody>
      </p:sp>
      <p:sp>
        <p:nvSpPr>
          <p:cNvPr id="3" name="Content Placeholder 2">
            <a:extLst>
              <a:ext uri="{FF2B5EF4-FFF2-40B4-BE49-F238E27FC236}">
                <a16:creationId xmlns:a16="http://schemas.microsoft.com/office/drawing/2014/main" id="{8B351B30-A0C3-4D8B-AD30-4623729BCFA8}"/>
              </a:ext>
            </a:extLst>
          </p:cNvPr>
          <p:cNvSpPr txBox="1">
            <a:spLocks noGrp="1"/>
          </p:cNvSpPr>
          <p:nvPr>
            <p:ph idx="1"/>
          </p:nvPr>
        </p:nvSpPr>
        <p:spPr/>
        <p:txBody>
          <a:bodyPr/>
          <a:lstStyle/>
          <a:p>
            <a:pPr lvl="0">
              <a:lnSpc>
                <a:spcPct val="80000"/>
              </a:lnSpc>
            </a:pPr>
            <a:r>
              <a:rPr lang="es-ES" dirty="0">
                <a:latin typeface="Yu Gothic Light" pitchFamily="34"/>
                <a:ea typeface="Yu Gothic Light" pitchFamily="34"/>
              </a:rPr>
              <a:t>El periodo dual ha consistido, fundamentalmente, en la </a:t>
            </a:r>
            <a:r>
              <a:rPr lang="es-ES" b="1" dirty="0">
                <a:latin typeface="Yu Gothic Light" pitchFamily="34"/>
                <a:ea typeface="Yu Gothic Light" pitchFamily="34"/>
              </a:rPr>
              <a:t>realización de cursos</a:t>
            </a:r>
            <a:r>
              <a:rPr lang="es-ES" dirty="0">
                <a:latin typeface="Yu Gothic Light" pitchFamily="34"/>
                <a:ea typeface="Yu Gothic Light" pitchFamily="34"/>
              </a:rPr>
              <a:t> impartidos mediante vídeos en la plataforma de aprendizaje Pluralsigth.</a:t>
            </a:r>
          </a:p>
          <a:p>
            <a:pPr lvl="0">
              <a:lnSpc>
                <a:spcPct val="80000"/>
              </a:lnSpc>
            </a:pPr>
            <a:r>
              <a:rPr lang="es-ES" dirty="0">
                <a:latin typeface="Yu Gothic Light" pitchFamily="34"/>
                <a:ea typeface="Yu Gothic Light" pitchFamily="34"/>
              </a:rPr>
              <a:t>Los contenidos han sido diversos: </a:t>
            </a:r>
          </a:p>
          <a:p>
            <a:pPr marL="285750" lvl="0" indent="-285750">
              <a:lnSpc>
                <a:spcPct val="80000"/>
              </a:lnSpc>
              <a:buChar char="•"/>
            </a:pPr>
            <a:r>
              <a:rPr lang="es-ES" dirty="0">
                <a:latin typeface="Yu Gothic Light" pitchFamily="34"/>
                <a:ea typeface="Yu Gothic Light" pitchFamily="34"/>
              </a:rPr>
              <a:t>Creación de API con ASP.NET Core</a:t>
            </a:r>
          </a:p>
          <a:p>
            <a:pPr marL="285750" lvl="0" indent="-285750">
              <a:lnSpc>
                <a:spcPct val="80000"/>
              </a:lnSpc>
              <a:buChar char="•"/>
            </a:pPr>
            <a:r>
              <a:rPr lang="es-ES" dirty="0">
                <a:latin typeface="Yu Gothic Light" pitchFamily="34"/>
                <a:ea typeface="Yu Gothic Light" pitchFamily="34"/>
              </a:rPr>
              <a:t>Desarrollo web MVC con ASP.NET Core</a:t>
            </a:r>
          </a:p>
          <a:p>
            <a:pPr marL="285750" lvl="0" indent="-285750">
              <a:lnSpc>
                <a:spcPct val="80000"/>
              </a:lnSpc>
              <a:buChar char="•"/>
            </a:pPr>
            <a:r>
              <a:rPr lang="es-ES" dirty="0">
                <a:latin typeface="Yu Gothic Light" pitchFamily="34"/>
                <a:ea typeface="Yu Gothic Light" pitchFamily="34"/>
              </a:rPr>
              <a:t>Angular</a:t>
            </a:r>
          </a:p>
          <a:p>
            <a:pPr marL="285750" lvl="0" indent="-285750">
              <a:lnSpc>
                <a:spcPct val="80000"/>
              </a:lnSpc>
              <a:buChar char="•"/>
            </a:pPr>
            <a:r>
              <a:rPr lang="es-ES" dirty="0">
                <a:latin typeface="Yu Gothic Light" pitchFamily="34"/>
                <a:ea typeface="Yu Gothic Light" pitchFamily="34"/>
              </a:rPr>
              <a:t>Power BI</a:t>
            </a:r>
          </a:p>
          <a:p>
            <a:pPr marL="285750" lvl="0" indent="-285750">
              <a:lnSpc>
                <a:spcPct val="80000"/>
              </a:lnSpc>
              <a:buChar char="•"/>
            </a:pPr>
            <a:r>
              <a:rPr lang="es-ES" dirty="0">
                <a:latin typeface="Yu Gothic Light" pitchFamily="34"/>
                <a:ea typeface="Yu Gothic Light" pitchFamily="34"/>
              </a:rPr>
              <a:t>Blue Prism</a:t>
            </a:r>
          </a:p>
          <a:p>
            <a:pPr marL="285750" lvl="0" indent="-285750">
              <a:lnSpc>
                <a:spcPct val="80000"/>
              </a:lnSpc>
              <a:buChar char="•"/>
            </a:pPr>
            <a:r>
              <a:rPr lang="es-ES" dirty="0">
                <a:latin typeface="Yu Gothic Light" pitchFamily="34"/>
                <a:ea typeface="Yu Gothic Light" pitchFamily="34"/>
              </a:rPr>
              <a:t>UiPath</a:t>
            </a:r>
          </a:p>
          <a:p>
            <a:pPr marL="285750" lvl="0" indent="-285750">
              <a:lnSpc>
                <a:spcPct val="80000"/>
              </a:lnSpc>
              <a:buChar char="•"/>
            </a:pPr>
            <a:r>
              <a:rPr lang="es-ES" dirty="0">
                <a:latin typeface="Yu Gothic Light" pitchFamily="34"/>
                <a:ea typeface="Yu Gothic Light" pitchFamily="34"/>
              </a:rPr>
              <a:t>K2</a:t>
            </a:r>
          </a:p>
          <a:p>
            <a:pPr marL="0" lvl="0" indent="0">
              <a:buNone/>
            </a:pPr>
            <a:endParaRPr lang="es-ES" dirty="0"/>
          </a:p>
          <a:p>
            <a:pPr marL="0" lvl="0" indent="0">
              <a:buNone/>
            </a:pPr>
            <a:endParaRPr lang="es-ES" dirty="0"/>
          </a:p>
        </p:txBody>
      </p:sp>
      <p:pic>
        <p:nvPicPr>
          <p:cNvPr id="4" name="Picture 5">
            <a:extLst>
              <a:ext uri="{FF2B5EF4-FFF2-40B4-BE49-F238E27FC236}">
                <a16:creationId xmlns:a16="http://schemas.microsoft.com/office/drawing/2014/main" id="{8F3613B5-F758-4987-B1A1-B080F3867199}"/>
              </a:ext>
            </a:extLst>
          </p:cNvPr>
          <p:cNvPicPr>
            <a:picLocks noChangeAspect="1"/>
          </p:cNvPicPr>
          <p:nvPr/>
        </p:nvPicPr>
        <p:blipFill>
          <a:blip r:embed="rId2"/>
          <a:stretch>
            <a:fillRect/>
          </a:stretch>
        </p:blipFill>
        <p:spPr>
          <a:xfrm>
            <a:off x="6661745" y="2369276"/>
            <a:ext cx="2932512" cy="2230049"/>
          </a:xfrm>
          <a:prstGeom prst="rect">
            <a:avLst/>
          </a:prstGeom>
          <a:noFill/>
          <a:ln cap="flat">
            <a:noFill/>
          </a:ln>
        </p:spPr>
      </p:pic>
      <p:pic>
        <p:nvPicPr>
          <p:cNvPr id="5" name="Picture 7">
            <a:extLst>
              <a:ext uri="{FF2B5EF4-FFF2-40B4-BE49-F238E27FC236}">
                <a16:creationId xmlns:a16="http://schemas.microsoft.com/office/drawing/2014/main" id="{62FEDD81-056D-44AC-A1D2-40924E93BD6C}"/>
              </a:ext>
            </a:extLst>
          </p:cNvPr>
          <p:cNvPicPr>
            <a:picLocks noChangeAspect="1"/>
          </p:cNvPicPr>
          <p:nvPr/>
        </p:nvPicPr>
        <p:blipFill>
          <a:blip r:embed="rId3"/>
          <a:stretch>
            <a:fillRect/>
          </a:stretch>
        </p:blipFill>
        <p:spPr>
          <a:xfrm>
            <a:off x="9730408" y="2573796"/>
            <a:ext cx="1710407" cy="1710407"/>
          </a:xfrm>
          <a:prstGeom prst="rect">
            <a:avLst/>
          </a:prstGeom>
          <a:noFill/>
          <a:ln cap="flat">
            <a:noFill/>
          </a:ln>
        </p:spPr>
      </p:pic>
      <p:pic>
        <p:nvPicPr>
          <p:cNvPr id="6" name="Picture 9">
            <a:extLst>
              <a:ext uri="{FF2B5EF4-FFF2-40B4-BE49-F238E27FC236}">
                <a16:creationId xmlns:a16="http://schemas.microsoft.com/office/drawing/2014/main" id="{41BFC739-1D0E-466A-81B8-6C09A33DA04F}"/>
              </a:ext>
            </a:extLst>
          </p:cNvPr>
          <p:cNvPicPr>
            <a:picLocks noChangeAspect="1"/>
          </p:cNvPicPr>
          <p:nvPr/>
        </p:nvPicPr>
        <p:blipFill>
          <a:blip r:embed="rId4"/>
          <a:stretch>
            <a:fillRect/>
          </a:stretch>
        </p:blipFill>
        <p:spPr>
          <a:xfrm>
            <a:off x="7884085" y="4599325"/>
            <a:ext cx="2416391" cy="1432214"/>
          </a:xfrm>
          <a:prstGeom prst="rect">
            <a:avLst/>
          </a:prstGeom>
          <a:noFill/>
          <a:ln cap="flat">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BFFE-F193-4D5A-BDD6-F533867916D2}"/>
              </a:ext>
            </a:extLst>
          </p:cNvPr>
          <p:cNvSpPr txBox="1">
            <a:spLocks noGrp="1"/>
          </p:cNvSpPr>
          <p:nvPr>
            <p:ph type="title"/>
          </p:nvPr>
        </p:nvSpPr>
        <p:spPr/>
        <p:txBody>
          <a:bodyPr/>
          <a:lstStyle/>
          <a:p>
            <a:pPr lvl="0"/>
            <a:r>
              <a:rPr lang="en-GB" b="1">
                <a:latin typeface="Yu Gothic Light" pitchFamily="34"/>
                <a:ea typeface="Yu Gothic Light" pitchFamily="34"/>
              </a:rPr>
              <a:t>Build an Album Store Product Page with Angular</a:t>
            </a:r>
            <a:endParaRPr lang="es-ES">
              <a:latin typeface="Yu Gothic Light" pitchFamily="34"/>
              <a:ea typeface="Yu Gothic Light" pitchFamily="34"/>
            </a:endParaRPr>
          </a:p>
        </p:txBody>
      </p:sp>
      <p:sp>
        <p:nvSpPr>
          <p:cNvPr id="3" name="Content Placeholder 2">
            <a:extLst>
              <a:ext uri="{FF2B5EF4-FFF2-40B4-BE49-F238E27FC236}">
                <a16:creationId xmlns:a16="http://schemas.microsoft.com/office/drawing/2014/main" id="{0CAD1095-B5A6-45FE-B9A4-1DA1B9DAEF66}"/>
              </a:ext>
            </a:extLst>
          </p:cNvPr>
          <p:cNvSpPr txBox="1">
            <a:spLocks noGrp="1"/>
          </p:cNvSpPr>
          <p:nvPr>
            <p:ph idx="1"/>
          </p:nvPr>
        </p:nvSpPr>
        <p:spPr>
          <a:xfrm>
            <a:off x="1582994" y="2025444"/>
            <a:ext cx="9222658" cy="3843649"/>
          </a:xfrm>
        </p:spPr>
        <p:txBody>
          <a:bodyPr/>
          <a:lstStyle/>
          <a:p>
            <a:pPr marL="0" lvl="0" indent="0">
              <a:buNone/>
            </a:pPr>
            <a:r>
              <a:rPr lang="es-ES" sz="2800" dirty="0">
                <a:latin typeface="Yu Gothic Light" pitchFamily="34"/>
                <a:ea typeface="Yu Gothic Light" pitchFamily="34"/>
              </a:rPr>
              <a:t>Proyecto realizado a partir de unas instrucciones y subiéndolo a Git Hub para poder comprobar si está el código correcto. Creamos una página de productos de una tienda con álbumes de música. Creando distintos componentes, una clase de servicio para solicitar datos de JSON a través de HTTP y navegar entre los componentes con el enrutador.</a:t>
            </a:r>
          </a:p>
          <a:p>
            <a:pPr lvl="0"/>
            <a:endParaRPr lang="es-E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3214A8D7-D18F-4349-8AA0-0DA7EB9F5310}"/>
              </a:ext>
            </a:extLst>
          </p:cNvPr>
          <p:cNvPicPr>
            <a:picLocks noChangeAspect="1"/>
          </p:cNvPicPr>
          <p:nvPr/>
        </p:nvPicPr>
        <p:blipFill>
          <a:blip r:embed="rId2"/>
          <a:stretch>
            <a:fillRect/>
          </a:stretch>
        </p:blipFill>
        <p:spPr>
          <a:xfrm>
            <a:off x="6287295" y="3589504"/>
            <a:ext cx="3238951" cy="1409895"/>
          </a:xfrm>
          <a:prstGeom prst="rect">
            <a:avLst/>
          </a:prstGeom>
          <a:noFill/>
          <a:ln cap="flat">
            <a:noFill/>
          </a:ln>
        </p:spPr>
      </p:pic>
      <p:pic>
        <p:nvPicPr>
          <p:cNvPr id="3" name="Picture 3">
            <a:extLst>
              <a:ext uri="{FF2B5EF4-FFF2-40B4-BE49-F238E27FC236}">
                <a16:creationId xmlns:a16="http://schemas.microsoft.com/office/drawing/2014/main" id="{ED8ACEE7-1111-4704-ADCC-0626A7B0F354}"/>
              </a:ext>
            </a:extLst>
          </p:cNvPr>
          <p:cNvPicPr>
            <a:picLocks noChangeAspect="1"/>
          </p:cNvPicPr>
          <p:nvPr/>
        </p:nvPicPr>
        <p:blipFill>
          <a:blip r:embed="rId3"/>
          <a:stretch>
            <a:fillRect/>
          </a:stretch>
        </p:blipFill>
        <p:spPr>
          <a:xfrm>
            <a:off x="776727" y="905073"/>
            <a:ext cx="5319275" cy="4094326"/>
          </a:xfrm>
          <a:prstGeom prst="rect">
            <a:avLst/>
          </a:prstGeom>
          <a:noFill/>
          <a:ln cap="flat">
            <a:noFill/>
          </a:ln>
        </p:spPr>
      </p:pic>
      <p:pic>
        <p:nvPicPr>
          <p:cNvPr id="4" name="Picture 5">
            <a:extLst>
              <a:ext uri="{FF2B5EF4-FFF2-40B4-BE49-F238E27FC236}">
                <a16:creationId xmlns:a16="http://schemas.microsoft.com/office/drawing/2014/main" id="{DFD0D504-7E2D-4AE5-9589-34CF444D8DC8}"/>
              </a:ext>
            </a:extLst>
          </p:cNvPr>
          <p:cNvPicPr>
            <a:picLocks noChangeAspect="1"/>
          </p:cNvPicPr>
          <p:nvPr/>
        </p:nvPicPr>
        <p:blipFill>
          <a:blip r:embed="rId4"/>
          <a:stretch>
            <a:fillRect/>
          </a:stretch>
        </p:blipFill>
        <p:spPr>
          <a:xfrm>
            <a:off x="6212643" y="905073"/>
            <a:ext cx="5541538" cy="2556342"/>
          </a:xfrm>
          <a:prstGeom prst="rect">
            <a:avLst/>
          </a:prstGeom>
          <a:noFill/>
          <a:ln cap="flat">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929E4-F303-4C36-AE7F-67640F012E99}"/>
              </a:ext>
            </a:extLst>
          </p:cNvPr>
          <p:cNvSpPr txBox="1">
            <a:spLocks noGrp="1"/>
          </p:cNvSpPr>
          <p:nvPr>
            <p:ph type="ctrTitle"/>
          </p:nvPr>
        </p:nvSpPr>
        <p:spPr/>
        <p:txBody>
          <a:bodyPr/>
          <a:lstStyle/>
          <a:p>
            <a:pPr lvl="0"/>
            <a:r>
              <a:rPr lang="es-ES">
                <a:latin typeface="Yu Gothic Light" pitchFamily="34"/>
                <a:ea typeface="Yu Gothic Light" pitchFamily="34"/>
              </a:rPr>
              <a:t>Angular</a:t>
            </a:r>
          </a:p>
        </p:txBody>
      </p:sp>
      <p:sp>
        <p:nvSpPr>
          <p:cNvPr id="3" name="Subtitle 2">
            <a:extLst>
              <a:ext uri="{FF2B5EF4-FFF2-40B4-BE49-F238E27FC236}">
                <a16:creationId xmlns:a16="http://schemas.microsoft.com/office/drawing/2014/main" id="{7C93D49F-948C-48B7-944F-5D706211CFA2}"/>
              </a:ext>
            </a:extLst>
          </p:cNvPr>
          <p:cNvSpPr txBox="1">
            <a:spLocks noGrp="1"/>
          </p:cNvSpPr>
          <p:nvPr>
            <p:ph type="subTitle" idx="1"/>
          </p:nvPr>
        </p:nvSpPr>
        <p:spPr/>
        <p:txBody>
          <a:bodyPr/>
          <a:lstStyle/>
          <a:p>
            <a:pPr lvl="0"/>
            <a:r>
              <a:rPr lang="es-ES">
                <a:latin typeface="Yu Gothic Light" pitchFamily="34"/>
                <a:ea typeface="Yu Gothic Light" pitchFamily="34"/>
              </a:rPr>
              <a:t>Reactive Forms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49C-227C-4EDE-92C4-26C42123E651}"/>
              </a:ext>
            </a:extLst>
          </p:cNvPr>
          <p:cNvSpPr txBox="1">
            <a:spLocks noGrp="1"/>
          </p:cNvSpPr>
          <p:nvPr>
            <p:ph type="title"/>
          </p:nvPr>
        </p:nvSpPr>
        <p:spPr/>
        <p:txBody>
          <a:bodyPr/>
          <a:lstStyle/>
          <a:p>
            <a:pPr lvl="0"/>
            <a:r>
              <a:rPr lang="es-ES" b="1">
                <a:latin typeface="Yu Gothic Light" pitchFamily="34"/>
                <a:ea typeface="Yu Gothic Light" pitchFamily="34"/>
              </a:rPr>
              <a:t>Directivas del formulario</a:t>
            </a:r>
          </a:p>
        </p:txBody>
      </p:sp>
      <p:sp>
        <p:nvSpPr>
          <p:cNvPr id="3" name="Content Placeholder 2">
            <a:extLst>
              <a:ext uri="{FF2B5EF4-FFF2-40B4-BE49-F238E27FC236}">
                <a16:creationId xmlns:a16="http://schemas.microsoft.com/office/drawing/2014/main" id="{765E90A6-E80E-49A4-84CD-CD6B6F32A584}"/>
              </a:ext>
            </a:extLst>
          </p:cNvPr>
          <p:cNvSpPr txBox="1">
            <a:spLocks noGrp="1"/>
          </p:cNvSpPr>
          <p:nvPr>
            <p:ph idx="1"/>
          </p:nvPr>
        </p:nvSpPr>
        <p:spPr>
          <a:xfrm>
            <a:off x="1097280" y="2052612"/>
            <a:ext cx="10058400" cy="3816482"/>
          </a:xfrm>
        </p:spPr>
        <p:txBody>
          <a:bodyPr/>
          <a:lstStyle/>
          <a:p>
            <a:pPr marL="457200" lvl="1" indent="0">
              <a:buNone/>
            </a:pPr>
            <a:r>
              <a:rPr lang="es-ES" sz="2400" i="1" dirty="0" err="1">
                <a:latin typeface="Yu Gothic Light" pitchFamily="34"/>
                <a:ea typeface="Yu Gothic Light" pitchFamily="34"/>
              </a:rPr>
              <a:t>ngForm</a:t>
            </a:r>
            <a:endParaRPr lang="es-ES" sz="2400" i="1" dirty="0">
              <a:latin typeface="Yu Gothic Light" pitchFamily="34"/>
              <a:ea typeface="Yu Gothic Light" pitchFamily="34"/>
            </a:endParaRPr>
          </a:p>
          <a:p>
            <a:pPr marL="457200" lvl="1" indent="0">
              <a:buNone/>
            </a:pPr>
            <a:r>
              <a:rPr lang="es-ES" sz="2400" i="1" dirty="0" err="1">
                <a:latin typeface="Yu Gothic Light" pitchFamily="34"/>
                <a:ea typeface="Yu Gothic Light" pitchFamily="34"/>
              </a:rPr>
              <a:t>ngModel</a:t>
            </a:r>
            <a:endParaRPr lang="es-ES" sz="2400" i="1" dirty="0">
              <a:latin typeface="Yu Gothic Light" pitchFamily="34"/>
              <a:ea typeface="Yu Gothic Light" pitchFamily="34"/>
            </a:endParaRPr>
          </a:p>
          <a:p>
            <a:pPr marL="457200" lvl="1" indent="0">
              <a:buNone/>
            </a:pPr>
            <a:r>
              <a:rPr lang="es-ES" sz="2400" i="1" dirty="0" err="1">
                <a:latin typeface="Yu Gothic Light" pitchFamily="34"/>
                <a:ea typeface="Yu Gothic Light" pitchFamily="34"/>
              </a:rPr>
              <a:t>ngModelGroup</a:t>
            </a:r>
            <a:endParaRPr lang="es-ES" sz="2400" i="1" dirty="0">
              <a:latin typeface="Yu Gothic Light" pitchFamily="34"/>
              <a:ea typeface="Yu Gothic Light" pitchFamily="34"/>
            </a:endParaRPr>
          </a:p>
          <a:p>
            <a:pPr marL="0" lvl="0" indent="0">
              <a:buNone/>
            </a:pPr>
            <a:endParaRPr lang="es-ES" dirty="0"/>
          </a:p>
        </p:txBody>
      </p:sp>
      <p:pic>
        <p:nvPicPr>
          <p:cNvPr id="4" name="Picture 4">
            <a:extLst>
              <a:ext uri="{FF2B5EF4-FFF2-40B4-BE49-F238E27FC236}">
                <a16:creationId xmlns:a16="http://schemas.microsoft.com/office/drawing/2014/main" id="{022F4ACE-3C9B-4D55-BB18-3AFDA06503BB}"/>
              </a:ext>
            </a:extLst>
          </p:cNvPr>
          <p:cNvPicPr>
            <a:picLocks noChangeAspect="1"/>
          </p:cNvPicPr>
          <p:nvPr/>
        </p:nvPicPr>
        <p:blipFill>
          <a:blip r:embed="rId2"/>
          <a:stretch>
            <a:fillRect/>
          </a:stretch>
        </p:blipFill>
        <p:spPr>
          <a:xfrm>
            <a:off x="3972233" y="1949990"/>
            <a:ext cx="7338797" cy="3919104"/>
          </a:xfrm>
          <a:prstGeom prst="rect">
            <a:avLst/>
          </a:prstGeom>
          <a:noFill/>
          <a:ln cap="flat">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1246220-1C95-4722-B12A-DF4716F88286}"/>
              </a:ext>
            </a:extLst>
          </p:cNvPr>
          <p:cNvPicPr>
            <a:picLocks noGrp="1" noChangeAspect="1"/>
          </p:cNvPicPr>
          <p:nvPr>
            <p:ph idx="4294967295"/>
          </p:nvPr>
        </p:nvPicPr>
        <p:blipFill>
          <a:blip r:embed="rId2"/>
          <a:stretch>
            <a:fillRect/>
          </a:stretch>
        </p:blipFill>
        <p:spPr>
          <a:xfrm>
            <a:off x="2504164" y="2694039"/>
            <a:ext cx="6747991" cy="2794307"/>
          </a:xfrm>
        </p:spPr>
      </p:pic>
      <p:sp>
        <p:nvSpPr>
          <p:cNvPr id="3" name="Text Placeholder 3">
            <a:extLst>
              <a:ext uri="{FF2B5EF4-FFF2-40B4-BE49-F238E27FC236}">
                <a16:creationId xmlns:a16="http://schemas.microsoft.com/office/drawing/2014/main" id="{1DA932C3-9E07-4B49-BF53-50F2665BEAB7}"/>
              </a:ext>
            </a:extLst>
          </p:cNvPr>
          <p:cNvSpPr txBox="1">
            <a:spLocks noGrp="1"/>
          </p:cNvSpPr>
          <p:nvPr>
            <p:ph type="body" sz="half" idx="4294967295"/>
          </p:nvPr>
        </p:nvSpPr>
        <p:spPr>
          <a:xfrm>
            <a:off x="703005" y="734962"/>
            <a:ext cx="10785989" cy="1752600"/>
          </a:xfrm>
        </p:spPr>
        <p:txBody>
          <a:bodyPr>
            <a:normAutofit/>
          </a:bodyPr>
          <a:lstStyle/>
          <a:p>
            <a:pPr lvl="0"/>
            <a:r>
              <a:rPr lang="es-ES" sz="2400" dirty="0">
                <a:latin typeface="Yu Gothic Light" pitchFamily="34"/>
                <a:ea typeface="Yu Gothic Light" pitchFamily="34"/>
              </a:rPr>
              <a:t>Usamos la librería </a:t>
            </a:r>
            <a:r>
              <a:rPr lang="es-ES" sz="2400" i="1" dirty="0">
                <a:latin typeface="Yu Gothic Light" pitchFamily="34"/>
                <a:ea typeface="Yu Gothic Light" pitchFamily="34"/>
              </a:rPr>
              <a:t>@angular/</a:t>
            </a:r>
            <a:r>
              <a:rPr lang="es-ES" sz="2400" i="1" dirty="0" err="1">
                <a:latin typeface="Yu Gothic Light" pitchFamily="34"/>
                <a:ea typeface="Yu Gothic Light" pitchFamily="34"/>
              </a:rPr>
              <a:t>forms</a:t>
            </a:r>
            <a:r>
              <a:rPr lang="es-ES" sz="2400" i="1" dirty="0">
                <a:latin typeface="Yu Gothic Light" pitchFamily="34"/>
                <a:ea typeface="Yu Gothic Light" pitchFamily="34"/>
              </a:rPr>
              <a:t> </a:t>
            </a:r>
            <a:r>
              <a:rPr lang="es-ES" sz="2400" dirty="0">
                <a:latin typeface="Yu Gothic Light" pitchFamily="34"/>
                <a:ea typeface="Yu Gothic Light" pitchFamily="34"/>
              </a:rPr>
              <a:t>y el modulo de </a:t>
            </a:r>
            <a:r>
              <a:rPr lang="es-ES" sz="2400" i="1" dirty="0" err="1">
                <a:latin typeface="Yu Gothic Light" pitchFamily="34"/>
                <a:ea typeface="Yu Gothic Light" pitchFamily="34"/>
              </a:rPr>
              <a:t>ReactiveFormsModule</a:t>
            </a:r>
            <a:endParaRPr lang="es-ES" sz="2400" i="1" dirty="0">
              <a:latin typeface="Yu Gothic Light" pitchFamily="34"/>
              <a:ea typeface="Yu Gothic Light" pitchFamily="34"/>
            </a:endParaRPr>
          </a:p>
          <a:p>
            <a:pPr lvl="0"/>
            <a:r>
              <a:rPr lang="es-ES" sz="2400" dirty="0">
                <a:latin typeface="Yu Gothic Light" pitchFamily="34"/>
                <a:ea typeface="Yu Gothic Light" pitchFamily="34"/>
              </a:rPr>
              <a:t>Trabajamos de nuevo con la directiva </a:t>
            </a:r>
            <a:r>
              <a:rPr lang="es-ES" sz="2400" i="1" dirty="0">
                <a:latin typeface="Yu Gothic Light" pitchFamily="34"/>
                <a:ea typeface="Yu Gothic Light" pitchFamily="34"/>
              </a:rPr>
              <a:t>Banana in a box</a:t>
            </a:r>
            <a:r>
              <a:rPr lang="es-ES" sz="2400" dirty="0">
                <a:latin typeface="Yu Gothic Light" pitchFamily="34"/>
                <a:ea typeface="Yu Gothic Light" pitchFamily="34"/>
              </a:rPr>
              <a:t>:</a:t>
            </a:r>
          </a:p>
          <a:p>
            <a:pPr lvl="0"/>
            <a:r>
              <a:rPr lang="es-ES" sz="2400" i="1" dirty="0">
                <a:latin typeface="Yu Gothic Light" pitchFamily="34"/>
                <a:ea typeface="Yu Gothic Light" pitchFamily="34"/>
              </a:rPr>
              <a:t>[(</a:t>
            </a:r>
            <a:r>
              <a:rPr lang="es-ES" sz="2400" i="1" dirty="0" err="1">
                <a:latin typeface="Yu Gothic Light" pitchFamily="34"/>
                <a:ea typeface="Yu Gothic Light" pitchFamily="34"/>
              </a:rPr>
              <a:t>ngModel</a:t>
            </a:r>
            <a:r>
              <a:rPr lang="es-ES" sz="2400" i="1" dirty="0">
                <a:latin typeface="Yu Gothic Light" pitchFamily="34"/>
                <a:ea typeface="Yu Gothic Light" pitchFamily="34"/>
              </a:rPr>
              <a:t>)]=“</a:t>
            </a:r>
            <a:r>
              <a:rPr lang="es-ES" sz="2400" i="1" dirty="0" err="1">
                <a:latin typeface="Yu Gothic Light" pitchFamily="34"/>
                <a:ea typeface="Yu Gothic Light" pitchFamily="34"/>
              </a:rPr>
              <a:t>model.property</a:t>
            </a:r>
            <a:r>
              <a:rPr lang="es-ES" sz="2400" i="1" dirty="0">
                <a:latin typeface="Yu Gothic Light" pitchFamily="34"/>
                <a:ea typeface="Yu Gothic Light" pitchFamily="34"/>
              </a:rPr>
              <a:t>”</a:t>
            </a:r>
          </a:p>
          <a:p>
            <a:pPr lvl="0"/>
            <a:endParaRPr lang="es-E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DA79498-4862-41DA-9F58-73DD922BEBAB}"/>
              </a:ext>
            </a:extLst>
          </p:cNvPr>
          <p:cNvPicPr>
            <a:picLocks noChangeAspect="1"/>
          </p:cNvPicPr>
          <p:nvPr/>
        </p:nvPicPr>
        <p:blipFill>
          <a:blip r:embed="rId2"/>
          <a:stretch>
            <a:fillRect/>
          </a:stretch>
        </p:blipFill>
        <p:spPr>
          <a:xfrm>
            <a:off x="1237359" y="796414"/>
            <a:ext cx="9755166" cy="5248090"/>
          </a:xfrm>
          <a:prstGeom prst="rect">
            <a:avLst/>
          </a:prstGeom>
          <a:noFill/>
          <a:ln cap="flat">
            <a:noFill/>
          </a:ln>
        </p:spPr>
      </p:pic>
      <p:sp>
        <p:nvSpPr>
          <p:cNvPr id="3" name="TextBox 3">
            <a:extLst>
              <a:ext uri="{FF2B5EF4-FFF2-40B4-BE49-F238E27FC236}">
                <a16:creationId xmlns:a16="http://schemas.microsoft.com/office/drawing/2014/main" id="{580FE50D-EF4A-4AD9-B95C-DFF0D949DDD3}"/>
              </a:ext>
            </a:extLst>
          </p:cNvPr>
          <p:cNvSpPr txBox="1"/>
          <p:nvPr/>
        </p:nvSpPr>
        <p:spPr>
          <a:xfrm>
            <a:off x="2191568" y="341557"/>
            <a:ext cx="8082665"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800" b="0" i="0" u="none" strike="noStrike" kern="1200" cap="none" spc="0" baseline="0" dirty="0">
                <a:solidFill>
                  <a:srgbClr val="000000"/>
                </a:solidFill>
                <a:uFillTx/>
                <a:latin typeface="Yu Gothic Light" pitchFamily="34"/>
                <a:ea typeface="Yu Gothic Light" pitchFamily="34"/>
              </a:rPr>
              <a:t>Y vemos cómo los cambios del modelo se reflejan instantáneamente en la vista.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21D06CD-A3ED-4E3F-BA08-61500BD04392}"/>
              </a:ext>
            </a:extLst>
          </p:cNvPr>
          <p:cNvPicPr>
            <a:picLocks noChangeAspect="1"/>
          </p:cNvPicPr>
          <p:nvPr/>
        </p:nvPicPr>
        <p:blipFill>
          <a:blip r:embed="rId2"/>
          <a:stretch>
            <a:fillRect/>
          </a:stretch>
        </p:blipFill>
        <p:spPr>
          <a:xfrm>
            <a:off x="1585286" y="642548"/>
            <a:ext cx="9021433" cy="5572902"/>
          </a:xfrm>
          <a:prstGeom prst="rect">
            <a:avLst/>
          </a:prstGeom>
          <a:noFill/>
          <a:ln cap="flat">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67">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030BD14-F79D-4BE1-B907-5B4B9BB1C459}"/>
              </a:ext>
            </a:extLst>
          </p:cNvPr>
          <p:cNvPicPr>
            <a:picLocks noChangeAspect="1"/>
          </p:cNvPicPr>
          <p:nvPr/>
        </p:nvPicPr>
        <p:blipFill>
          <a:blip r:embed="rId2"/>
          <a:stretch>
            <a:fillRect/>
          </a:stretch>
        </p:blipFill>
        <p:spPr>
          <a:xfrm>
            <a:off x="499280" y="528230"/>
            <a:ext cx="11193435" cy="5801538"/>
          </a:xfrm>
          <a:prstGeom prst="rect">
            <a:avLst/>
          </a:prstGeom>
          <a:noFill/>
          <a:ln cap="flat">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68">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8E60DC4-CDC1-4A3D-8F90-D8BBFD1D41B0}"/>
              </a:ext>
            </a:extLst>
          </p:cNvPr>
          <p:cNvPicPr>
            <a:picLocks noChangeAspect="1"/>
          </p:cNvPicPr>
          <p:nvPr/>
        </p:nvPicPr>
        <p:blipFill>
          <a:blip r:embed="rId2"/>
          <a:stretch>
            <a:fillRect/>
          </a:stretch>
        </p:blipFill>
        <p:spPr>
          <a:xfrm>
            <a:off x="1070862" y="542522"/>
            <a:ext cx="10050280" cy="5772954"/>
          </a:xfrm>
          <a:prstGeom prst="rect">
            <a:avLst/>
          </a:prstGeom>
          <a:noFill/>
          <a:ln cap="flat">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69">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A70C60D-650F-49E5-91D0-38F56B0AAC71}"/>
              </a:ext>
            </a:extLst>
          </p:cNvPr>
          <p:cNvPicPr>
            <a:picLocks noChangeAspect="1"/>
          </p:cNvPicPr>
          <p:nvPr/>
        </p:nvPicPr>
        <p:blipFill>
          <a:blip r:embed="rId2"/>
          <a:stretch>
            <a:fillRect/>
          </a:stretch>
        </p:blipFill>
        <p:spPr>
          <a:xfrm>
            <a:off x="194991" y="412955"/>
            <a:ext cx="11384416" cy="5301138"/>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C957-0B05-413D-B52F-89A467F47153}"/>
              </a:ext>
            </a:extLst>
          </p:cNvPr>
          <p:cNvSpPr txBox="1">
            <a:spLocks noGrp="1"/>
          </p:cNvSpPr>
          <p:nvPr>
            <p:ph type="ctrTitle"/>
          </p:nvPr>
        </p:nvSpPr>
        <p:spPr/>
        <p:txBody>
          <a:bodyPr/>
          <a:lstStyle/>
          <a:p>
            <a:pPr lvl="0"/>
            <a:r>
              <a:rPr lang="es-ES">
                <a:latin typeface="Yu Gothic Light" pitchFamily="34"/>
                <a:ea typeface="Yu Gothic Light" pitchFamily="34"/>
              </a:rPr>
              <a:t>Winforms</a:t>
            </a:r>
          </a:p>
        </p:txBody>
      </p:sp>
      <p:sp>
        <p:nvSpPr>
          <p:cNvPr id="3" name="Subtitle 2">
            <a:extLst>
              <a:ext uri="{FF2B5EF4-FFF2-40B4-BE49-F238E27FC236}">
                <a16:creationId xmlns:a16="http://schemas.microsoft.com/office/drawing/2014/main" id="{1CA9F8B5-4450-4F57-99B5-683DC3E5808E}"/>
              </a:ext>
            </a:extLst>
          </p:cNvPr>
          <p:cNvSpPr txBox="1">
            <a:spLocks noGrp="1"/>
          </p:cNvSpPr>
          <p:nvPr>
            <p:ph type="subTitle" idx="1"/>
          </p:nvPr>
        </p:nvSpPr>
        <p:spPr/>
        <p:txBody>
          <a:bodyPr/>
          <a:lstStyle/>
          <a:p>
            <a:pPr lvl="0"/>
            <a:r>
              <a:rPr lang="es-ES">
                <a:latin typeface="Yu Gothic Light" pitchFamily="34"/>
                <a:ea typeface="Yu Gothic Light" pitchFamily="34"/>
              </a:rPr>
              <a:t>Primer contacto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70">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0F10AFA-DBE7-40CD-80CC-8DB6BBC4AF2D}"/>
              </a:ext>
            </a:extLst>
          </p:cNvPr>
          <p:cNvPicPr>
            <a:picLocks noChangeAspect="1"/>
          </p:cNvPicPr>
          <p:nvPr/>
        </p:nvPicPr>
        <p:blipFill>
          <a:blip r:embed="rId2"/>
          <a:stretch>
            <a:fillRect/>
          </a:stretch>
        </p:blipFill>
        <p:spPr>
          <a:xfrm>
            <a:off x="786581" y="334342"/>
            <a:ext cx="10786142" cy="5850266"/>
          </a:xfrm>
          <a:prstGeom prst="rect">
            <a:avLst/>
          </a:prstGeom>
          <a:noFill/>
          <a:ln cap="flat">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C1ABF-1DA2-48F1-A054-600002428EDC}"/>
              </a:ext>
            </a:extLst>
          </p:cNvPr>
          <p:cNvSpPr txBox="1">
            <a:spLocks noGrp="1"/>
          </p:cNvSpPr>
          <p:nvPr>
            <p:ph type="ctrTitle"/>
          </p:nvPr>
        </p:nvSpPr>
        <p:spPr/>
        <p:txBody>
          <a:bodyPr/>
          <a:lstStyle/>
          <a:p>
            <a:pPr lvl="0"/>
            <a:r>
              <a:rPr lang="es-ES" dirty="0">
                <a:latin typeface="Yu Gothic Light" pitchFamily="34"/>
                <a:ea typeface="Yu Gothic Light" pitchFamily="34"/>
              </a:rPr>
              <a:t>Power BI</a:t>
            </a:r>
          </a:p>
        </p:txBody>
      </p:sp>
      <p:sp>
        <p:nvSpPr>
          <p:cNvPr id="3" name="Subtitle 2">
            <a:extLst>
              <a:ext uri="{FF2B5EF4-FFF2-40B4-BE49-F238E27FC236}">
                <a16:creationId xmlns:a16="http://schemas.microsoft.com/office/drawing/2014/main" id="{16038D1E-FEB3-4910-A180-EEDC7792686F}"/>
              </a:ext>
            </a:extLst>
          </p:cNvPr>
          <p:cNvSpPr txBox="1">
            <a:spLocks noGrp="1"/>
          </p:cNvSpPr>
          <p:nvPr>
            <p:ph type="subTitle" idx="1"/>
          </p:nvPr>
        </p:nvSpPr>
        <p:spPr/>
        <p:txBody>
          <a:bodyPr/>
          <a:lstStyle/>
          <a:p>
            <a:pPr lvl="0"/>
            <a:r>
              <a:rPr lang="es-ES">
                <a:latin typeface="Yu Gothic Light" pitchFamily="34"/>
                <a:ea typeface="Yu Gothic Light" pitchFamily="34"/>
              </a:rPr>
              <a:t>Data Processing – A tool designed by Microsoft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88F48645-0932-4C6E-B596-1B317F67C2FA}"/>
              </a:ext>
            </a:extLst>
          </p:cNvPr>
          <p:cNvSpPr txBox="1">
            <a:spLocks noGrp="1"/>
          </p:cNvSpPr>
          <p:nvPr>
            <p:ph idx="4294967295"/>
          </p:nvPr>
        </p:nvSpPr>
        <p:spPr>
          <a:xfrm>
            <a:off x="1032388" y="462680"/>
            <a:ext cx="10274710" cy="4351337"/>
          </a:xfrm>
        </p:spPr>
        <p:txBody>
          <a:bodyPr>
            <a:normAutofit/>
          </a:bodyPr>
          <a:lstStyle/>
          <a:p>
            <a:pPr lvl="0"/>
            <a:r>
              <a:rPr lang="es-ES" sz="2400" b="1" dirty="0">
                <a:latin typeface="Yu Gothic Light" pitchFamily="34"/>
                <a:ea typeface="Yu Gothic Light" pitchFamily="34"/>
              </a:rPr>
              <a:t>Power BI</a:t>
            </a:r>
            <a:r>
              <a:rPr lang="es-ES" sz="2400" dirty="0">
                <a:latin typeface="Yu Gothic Light" pitchFamily="34"/>
                <a:ea typeface="Yu Gothic Light" pitchFamily="34"/>
              </a:rPr>
              <a:t> es una herramienta de Business Inteligence que incorpora la suite de productividad, Office 365. </a:t>
            </a:r>
          </a:p>
          <a:p>
            <a:pPr lvl="0"/>
            <a:r>
              <a:rPr lang="es-ES" sz="2400" dirty="0">
                <a:latin typeface="Yu Gothic Light" pitchFamily="34"/>
                <a:ea typeface="Yu Gothic Light" pitchFamily="34"/>
              </a:rPr>
              <a:t>Esta herramienta nos permite analizar e interactuar con una cantidad masiva de datos de una forma visual y sencilla.</a:t>
            </a:r>
          </a:p>
        </p:txBody>
      </p:sp>
      <p:pic>
        <p:nvPicPr>
          <p:cNvPr id="3" name="Imagen 6">
            <a:extLst>
              <a:ext uri="{FF2B5EF4-FFF2-40B4-BE49-F238E27FC236}">
                <a16:creationId xmlns:a16="http://schemas.microsoft.com/office/drawing/2014/main" id="{CB0872E3-AA9D-4FE3-A9BF-A82D79A82106}"/>
              </a:ext>
            </a:extLst>
          </p:cNvPr>
          <p:cNvPicPr>
            <a:picLocks noChangeAspect="1"/>
          </p:cNvPicPr>
          <p:nvPr/>
        </p:nvPicPr>
        <p:blipFill>
          <a:blip r:embed="rId2"/>
          <a:stretch>
            <a:fillRect/>
          </a:stretch>
        </p:blipFill>
        <p:spPr>
          <a:xfrm>
            <a:off x="3238102" y="2638348"/>
            <a:ext cx="5715795" cy="3000795"/>
          </a:xfrm>
          <a:prstGeom prst="rect">
            <a:avLst/>
          </a:prstGeom>
          <a:noFill/>
          <a:ln cap="flat">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88492-2978-42A0-9C6F-7D9735443756}"/>
              </a:ext>
            </a:extLst>
          </p:cNvPr>
          <p:cNvSpPr txBox="1">
            <a:spLocks noGrp="1"/>
          </p:cNvSpPr>
          <p:nvPr>
            <p:ph type="title" idx="4294967295"/>
          </p:nvPr>
        </p:nvSpPr>
        <p:spPr>
          <a:xfrm>
            <a:off x="727587" y="629265"/>
            <a:ext cx="10058400" cy="910815"/>
          </a:xfrm>
        </p:spPr>
        <p:txBody>
          <a:bodyPr/>
          <a:lstStyle/>
          <a:p>
            <a:pPr lvl="0"/>
            <a:r>
              <a:rPr lang="es-ES" b="1" dirty="0">
                <a:latin typeface="Yu Gothic Light" pitchFamily="34"/>
                <a:ea typeface="Yu Gothic Light" pitchFamily="34"/>
              </a:rPr>
              <a:t>Bussines Inteligence</a:t>
            </a:r>
          </a:p>
        </p:txBody>
      </p:sp>
      <p:sp>
        <p:nvSpPr>
          <p:cNvPr id="3" name="Marcador de contenido 2">
            <a:extLst>
              <a:ext uri="{FF2B5EF4-FFF2-40B4-BE49-F238E27FC236}">
                <a16:creationId xmlns:a16="http://schemas.microsoft.com/office/drawing/2014/main" id="{EB7DA93F-3DD2-40B9-A5B4-2EF8DBBC379F}"/>
              </a:ext>
            </a:extLst>
          </p:cNvPr>
          <p:cNvSpPr txBox="1">
            <a:spLocks noGrp="1"/>
          </p:cNvSpPr>
          <p:nvPr>
            <p:ph idx="4294967295"/>
          </p:nvPr>
        </p:nvSpPr>
        <p:spPr>
          <a:xfrm>
            <a:off x="1066800" y="1841577"/>
            <a:ext cx="10058400" cy="1811337"/>
          </a:xfrm>
        </p:spPr>
        <p:txBody>
          <a:bodyPr>
            <a:normAutofit/>
          </a:bodyPr>
          <a:lstStyle/>
          <a:p>
            <a:pPr marL="0" lvl="0" indent="0">
              <a:buNone/>
            </a:pPr>
            <a:r>
              <a:rPr lang="es-ES" sz="2800" dirty="0">
                <a:latin typeface="Yu Gothic Light" pitchFamily="34"/>
                <a:ea typeface="Yu Gothic Light" pitchFamily="34"/>
              </a:rPr>
              <a:t>El concepto '</a:t>
            </a:r>
            <a:r>
              <a:rPr lang="es-ES" sz="2800" b="1" dirty="0">
                <a:latin typeface="Yu Gothic Light" pitchFamily="34"/>
                <a:ea typeface="Yu Gothic Light" pitchFamily="34"/>
              </a:rPr>
              <a:t>Business </a:t>
            </a:r>
            <a:r>
              <a:rPr lang="es-ES" sz="2800" b="1" dirty="0" err="1">
                <a:latin typeface="Yu Gothic Light" pitchFamily="34"/>
                <a:ea typeface="Yu Gothic Light" pitchFamily="34"/>
              </a:rPr>
              <a:t>Intelligence</a:t>
            </a:r>
            <a:r>
              <a:rPr lang="es-ES" sz="2800" dirty="0">
                <a:latin typeface="Yu Gothic Light" pitchFamily="34"/>
                <a:ea typeface="Yu Gothic Light" pitchFamily="34"/>
              </a:rPr>
              <a:t>', o inteligencia empresarial, se refiere al uso de datos en una empresa para facilitar la toma de decisiones dentro de la misma.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EFCB71F8-4B84-4B28-870F-E845278DB9E3}"/>
              </a:ext>
            </a:extLst>
          </p:cNvPr>
          <p:cNvSpPr txBox="1">
            <a:spLocks noGrp="1"/>
          </p:cNvSpPr>
          <p:nvPr>
            <p:ph idx="4294967295"/>
          </p:nvPr>
        </p:nvSpPr>
        <p:spPr>
          <a:xfrm>
            <a:off x="540774" y="498014"/>
            <a:ext cx="11434916" cy="4351337"/>
          </a:xfrm>
        </p:spPr>
        <p:txBody>
          <a:bodyPr/>
          <a:lstStyle/>
          <a:p>
            <a:pPr lvl="0"/>
            <a:r>
              <a:rPr lang="es-ES" sz="2800" dirty="0">
                <a:latin typeface="Yu Gothic Light" pitchFamily="34"/>
                <a:ea typeface="Yu Gothic Light" pitchFamily="34"/>
              </a:rPr>
              <a:t>Los datos pueden provenir de una gran variedad de fuentes, tales como ficheros de texto plano, Documentos </a:t>
            </a:r>
            <a:r>
              <a:rPr lang="es-ES" sz="2800" dirty="0" err="1">
                <a:latin typeface="Yu Gothic Light" pitchFamily="34"/>
                <a:ea typeface="Yu Gothic Light" pitchFamily="34"/>
              </a:rPr>
              <a:t>Excell</a:t>
            </a:r>
            <a:r>
              <a:rPr lang="es-ES" sz="2800" dirty="0">
                <a:latin typeface="Yu Gothic Light" pitchFamily="34"/>
                <a:ea typeface="Yu Gothic Light" pitchFamily="34"/>
              </a:rPr>
              <a:t>, bases de datos o la plataforma en la nube de Azure, entre otros.</a:t>
            </a:r>
          </a:p>
          <a:p>
            <a:pPr marL="0" lvl="0" indent="0">
              <a:buNone/>
            </a:pPr>
            <a:endParaRPr lang="es-ES" dirty="0"/>
          </a:p>
        </p:txBody>
      </p:sp>
      <p:pic>
        <p:nvPicPr>
          <p:cNvPr id="3" name="Imagen 4">
            <a:extLst>
              <a:ext uri="{FF2B5EF4-FFF2-40B4-BE49-F238E27FC236}">
                <a16:creationId xmlns:a16="http://schemas.microsoft.com/office/drawing/2014/main" id="{8257FF22-93C1-47BF-AE95-E0089449BC22}"/>
              </a:ext>
            </a:extLst>
          </p:cNvPr>
          <p:cNvPicPr>
            <a:picLocks noChangeAspect="1"/>
          </p:cNvPicPr>
          <p:nvPr/>
        </p:nvPicPr>
        <p:blipFill>
          <a:blip r:embed="rId2"/>
          <a:stretch>
            <a:fillRect/>
          </a:stretch>
        </p:blipFill>
        <p:spPr>
          <a:xfrm>
            <a:off x="2699905" y="2027043"/>
            <a:ext cx="7028151" cy="3822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B72FF75-1870-42AC-8CB6-65A49A0C97EE}"/>
              </a:ext>
            </a:extLst>
          </p:cNvPr>
          <p:cNvSpPr txBox="1">
            <a:spLocks noGrp="1"/>
          </p:cNvSpPr>
          <p:nvPr>
            <p:ph idx="4294967295"/>
          </p:nvPr>
        </p:nvSpPr>
        <p:spPr>
          <a:xfrm>
            <a:off x="838199" y="363077"/>
            <a:ext cx="10515600" cy="4351338"/>
          </a:xfrm>
        </p:spPr>
        <p:txBody>
          <a:bodyPr>
            <a:normAutofit/>
          </a:bodyPr>
          <a:lstStyle/>
          <a:p>
            <a:pPr lvl="0"/>
            <a:r>
              <a:rPr lang="es-ES" sz="2400" dirty="0">
                <a:latin typeface="Yu Gothic Light" pitchFamily="34"/>
                <a:ea typeface="Yu Gothic Light" pitchFamily="34"/>
              </a:rPr>
              <a:t>Los datos pueden ser representados en una infinidad de formas diferentes, totalmente personalizables e interactivas.</a:t>
            </a:r>
          </a:p>
        </p:txBody>
      </p:sp>
      <p:pic>
        <p:nvPicPr>
          <p:cNvPr id="3" name="Imagen 4">
            <a:extLst>
              <a:ext uri="{FF2B5EF4-FFF2-40B4-BE49-F238E27FC236}">
                <a16:creationId xmlns:a16="http://schemas.microsoft.com/office/drawing/2014/main" id="{723B959A-6366-4C15-8FC3-F078679EBC2D}"/>
              </a:ext>
            </a:extLst>
          </p:cNvPr>
          <p:cNvPicPr>
            <a:picLocks noChangeAspect="1"/>
          </p:cNvPicPr>
          <p:nvPr/>
        </p:nvPicPr>
        <p:blipFill>
          <a:blip r:embed="rId2"/>
          <a:stretch>
            <a:fillRect/>
          </a:stretch>
        </p:blipFill>
        <p:spPr>
          <a:xfrm>
            <a:off x="1435414" y="1204765"/>
            <a:ext cx="9664861" cy="4812577"/>
          </a:xfrm>
          <a:prstGeom prst="rect">
            <a:avLst/>
          </a:prstGeom>
          <a:noFill/>
          <a:ln cap="flat">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AB44DFE0-A3B9-4EBB-9EDC-31C195672A2F}"/>
              </a:ext>
            </a:extLst>
          </p:cNvPr>
          <p:cNvSpPr txBox="1">
            <a:spLocks noGrp="1"/>
          </p:cNvSpPr>
          <p:nvPr>
            <p:ph idx="4294967295"/>
          </p:nvPr>
        </p:nvSpPr>
        <p:spPr>
          <a:xfrm>
            <a:off x="737420" y="736600"/>
            <a:ext cx="10515600" cy="2692400"/>
          </a:xfrm>
        </p:spPr>
        <p:txBody>
          <a:bodyPr/>
          <a:lstStyle/>
          <a:p>
            <a:pPr lvl="0">
              <a:lnSpc>
                <a:spcPct val="80000"/>
              </a:lnSpc>
            </a:pPr>
            <a:r>
              <a:rPr lang="es-ES" sz="2800" dirty="0">
                <a:latin typeface="Yu Gothic Light" pitchFamily="34"/>
                <a:ea typeface="Yu Gothic Light" pitchFamily="34"/>
              </a:rPr>
              <a:t>Los </a:t>
            </a:r>
            <a:r>
              <a:rPr lang="es-ES" sz="2800" dirty="0" err="1">
                <a:latin typeface="Yu Gothic Light" pitchFamily="34"/>
                <a:ea typeface="Yu Gothic Light" pitchFamily="34"/>
              </a:rPr>
              <a:t>Dashboard</a:t>
            </a:r>
            <a:r>
              <a:rPr lang="es-ES" sz="2800" dirty="0">
                <a:latin typeface="Yu Gothic Light" pitchFamily="34"/>
                <a:ea typeface="Yu Gothic Light" pitchFamily="34"/>
              </a:rPr>
              <a:t> resultantes pueden ser vistos tanto en la web de </a:t>
            </a:r>
            <a:r>
              <a:rPr lang="es-ES" sz="2800" dirty="0" err="1">
                <a:latin typeface="Yu Gothic Light" pitchFamily="34"/>
                <a:ea typeface="Yu Gothic Light" pitchFamily="34"/>
              </a:rPr>
              <a:t>power</a:t>
            </a:r>
            <a:r>
              <a:rPr lang="es-ES" sz="2800" dirty="0">
                <a:latin typeface="Yu Gothic Light" pitchFamily="34"/>
                <a:ea typeface="Yu Gothic Light" pitchFamily="34"/>
              </a:rPr>
              <a:t> BI como en su aplicación móvil</a:t>
            </a:r>
          </a:p>
          <a:p>
            <a:pPr lvl="0">
              <a:lnSpc>
                <a:spcPct val="80000"/>
              </a:lnSpc>
            </a:pPr>
            <a:r>
              <a:rPr lang="es-ES" sz="2800" dirty="0">
                <a:latin typeface="Yu Gothic Light" pitchFamily="34"/>
                <a:ea typeface="Yu Gothic Light" pitchFamily="34"/>
              </a:rPr>
              <a:t>A destacar: </a:t>
            </a:r>
          </a:p>
          <a:p>
            <a:pPr lvl="1">
              <a:lnSpc>
                <a:spcPct val="80000"/>
              </a:lnSpc>
            </a:pPr>
            <a:r>
              <a:rPr lang="es-ES" sz="2400" dirty="0">
                <a:latin typeface="Yu Gothic Light" pitchFamily="34"/>
                <a:ea typeface="Yu Gothic Light" pitchFamily="34"/>
              </a:rPr>
              <a:t>Actualización en tiempo real.</a:t>
            </a:r>
          </a:p>
          <a:p>
            <a:pPr lvl="1">
              <a:lnSpc>
                <a:spcPct val="80000"/>
              </a:lnSpc>
            </a:pPr>
            <a:r>
              <a:rPr lang="es-ES" sz="2400" dirty="0">
                <a:latin typeface="Yu Gothic Light" pitchFamily="34"/>
                <a:ea typeface="Yu Gothic Light" pitchFamily="34"/>
              </a:rPr>
              <a:t>Proyecciones en el tiempo.</a:t>
            </a:r>
          </a:p>
          <a:p>
            <a:pPr lvl="1">
              <a:lnSpc>
                <a:spcPct val="80000"/>
              </a:lnSpc>
            </a:pPr>
            <a:r>
              <a:rPr lang="es-ES" sz="2400" dirty="0">
                <a:latin typeface="Yu Gothic Light" pitchFamily="34"/>
                <a:ea typeface="Yu Gothic Light" pitchFamily="34"/>
              </a:rPr>
              <a:t>Interfaz de lenguaje natural.</a:t>
            </a:r>
          </a:p>
        </p:txBody>
      </p:sp>
      <p:pic>
        <p:nvPicPr>
          <p:cNvPr id="3" name="Imagen 6">
            <a:extLst>
              <a:ext uri="{FF2B5EF4-FFF2-40B4-BE49-F238E27FC236}">
                <a16:creationId xmlns:a16="http://schemas.microsoft.com/office/drawing/2014/main" id="{423F3E49-A391-451A-9DCD-74CBF0595404}"/>
              </a:ext>
            </a:extLst>
          </p:cNvPr>
          <p:cNvPicPr>
            <a:picLocks noChangeAspect="1"/>
          </p:cNvPicPr>
          <p:nvPr/>
        </p:nvPicPr>
        <p:blipFill>
          <a:blip r:embed="rId2"/>
          <a:stretch>
            <a:fillRect/>
          </a:stretch>
        </p:blipFill>
        <p:spPr>
          <a:xfrm>
            <a:off x="5437242" y="2263814"/>
            <a:ext cx="5257800" cy="3012938"/>
          </a:xfrm>
          <a:prstGeom prst="rect">
            <a:avLst/>
          </a:prstGeom>
          <a:noFill/>
          <a:ln cap="flat">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AA98A-7850-4E46-ACCA-012A910B0E95}"/>
              </a:ext>
            </a:extLst>
          </p:cNvPr>
          <p:cNvSpPr txBox="1">
            <a:spLocks noGrp="1"/>
          </p:cNvSpPr>
          <p:nvPr>
            <p:ph type="ctrTitle"/>
          </p:nvPr>
        </p:nvSpPr>
        <p:spPr/>
        <p:txBody>
          <a:bodyPr/>
          <a:lstStyle/>
          <a:p>
            <a:pPr lvl="0"/>
            <a:r>
              <a:rPr lang="es-ES">
                <a:latin typeface="Yu Gothic Light" pitchFamily="34"/>
                <a:ea typeface="Yu Gothic Light" pitchFamily="34"/>
              </a:rPr>
              <a:t>RPA</a:t>
            </a:r>
            <a:r>
              <a:rPr lang="es-ES"/>
              <a:t> </a:t>
            </a:r>
          </a:p>
        </p:txBody>
      </p:sp>
      <p:sp>
        <p:nvSpPr>
          <p:cNvPr id="3" name="Subtitle 2">
            <a:extLst>
              <a:ext uri="{FF2B5EF4-FFF2-40B4-BE49-F238E27FC236}">
                <a16:creationId xmlns:a16="http://schemas.microsoft.com/office/drawing/2014/main" id="{F7E5128B-0679-4372-AA25-C49D2A704734}"/>
              </a:ext>
            </a:extLst>
          </p:cNvPr>
          <p:cNvSpPr txBox="1">
            <a:spLocks noGrp="1"/>
          </p:cNvSpPr>
          <p:nvPr>
            <p:ph type="subTitle" idx="1"/>
          </p:nvPr>
        </p:nvSpPr>
        <p:spPr/>
        <p:txBody>
          <a:bodyPr/>
          <a:lstStyle/>
          <a:p>
            <a:pPr lvl="0"/>
            <a:r>
              <a:rPr lang="es-ES">
                <a:latin typeface="Yu Gothic Light" pitchFamily="34"/>
                <a:ea typeface="Yu Gothic Light" pitchFamily="34"/>
              </a:rPr>
              <a:t>Automated Tasks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477362-4037-497F-B4F1-D7862694BBB8}"/>
              </a:ext>
            </a:extLst>
          </p:cNvPr>
          <p:cNvSpPr txBox="1">
            <a:spLocks noGrp="1"/>
          </p:cNvSpPr>
          <p:nvPr>
            <p:ph type="title"/>
          </p:nvPr>
        </p:nvSpPr>
        <p:spPr/>
        <p:txBody>
          <a:bodyPr/>
          <a:lstStyle/>
          <a:p>
            <a:pPr lvl="0"/>
            <a:r>
              <a:rPr lang="es-ES" b="1">
                <a:latin typeface="Yu Gothic Light" pitchFamily="34"/>
                <a:ea typeface="Yu Gothic Light" pitchFamily="34"/>
              </a:rPr>
              <a:t>RPA</a:t>
            </a:r>
          </a:p>
        </p:txBody>
      </p:sp>
      <p:pic>
        <p:nvPicPr>
          <p:cNvPr id="3" name="Marcador de contenido 4">
            <a:extLst>
              <a:ext uri="{FF2B5EF4-FFF2-40B4-BE49-F238E27FC236}">
                <a16:creationId xmlns:a16="http://schemas.microsoft.com/office/drawing/2014/main" id="{60025EB4-8916-4523-8E6A-8650A390B496}"/>
              </a:ext>
            </a:extLst>
          </p:cNvPr>
          <p:cNvPicPr>
            <a:picLocks noGrp="1" noChangeAspect="1"/>
          </p:cNvPicPr>
          <p:nvPr>
            <p:ph idx="1"/>
          </p:nvPr>
        </p:nvPicPr>
        <p:blipFill>
          <a:blip r:embed="rId2"/>
          <a:stretch>
            <a:fillRect/>
          </a:stretch>
        </p:blipFill>
        <p:spPr>
          <a:xfrm>
            <a:off x="5948294" y="1737360"/>
            <a:ext cx="6243706" cy="4351336"/>
          </a:xfrm>
        </p:spPr>
      </p:pic>
      <p:sp>
        <p:nvSpPr>
          <p:cNvPr id="4" name="CuadroTexto 5">
            <a:extLst>
              <a:ext uri="{FF2B5EF4-FFF2-40B4-BE49-F238E27FC236}">
                <a16:creationId xmlns:a16="http://schemas.microsoft.com/office/drawing/2014/main" id="{FFDA97FE-6C9F-4903-89CD-3F782BB21C58}"/>
              </a:ext>
            </a:extLst>
          </p:cNvPr>
          <p:cNvSpPr txBox="1"/>
          <p:nvPr/>
        </p:nvSpPr>
        <p:spPr>
          <a:xfrm>
            <a:off x="1270856" y="2022673"/>
            <a:ext cx="4825144" cy="3416320"/>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ES" sz="2400" b="0" i="0" u="none" strike="noStrike" kern="1200" cap="none" spc="0" baseline="0" dirty="0">
                <a:solidFill>
                  <a:schemeClr val="tx1">
                    <a:lumMod val="75000"/>
                    <a:lumOff val="25000"/>
                  </a:schemeClr>
                </a:solidFill>
                <a:uFillTx/>
                <a:latin typeface="Yu Gothic Light" pitchFamily="34"/>
                <a:ea typeface="Yu Gothic Light" pitchFamily="34"/>
              </a:rPr>
              <a:t>Sistema de automatización de procesos</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ES" sz="2400" b="0" i="0" u="none" strike="noStrike" kern="1200" cap="none" spc="0" baseline="0" dirty="0">
                <a:solidFill>
                  <a:schemeClr val="tx1">
                    <a:lumMod val="75000"/>
                    <a:lumOff val="25000"/>
                  </a:schemeClr>
                </a:solidFill>
                <a:uFillTx/>
                <a:latin typeface="Yu Gothic Light" pitchFamily="34"/>
                <a:ea typeface="Yu Gothic Light" pitchFamily="34"/>
              </a:rPr>
              <a:t>Tecnología de rápido crecimiento</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ES" sz="2400" b="0" i="0" u="none" strike="noStrike" kern="1200" cap="none" spc="0" baseline="0" dirty="0">
                <a:solidFill>
                  <a:schemeClr val="tx1">
                    <a:lumMod val="75000"/>
                    <a:lumOff val="25000"/>
                  </a:schemeClr>
                </a:solidFill>
                <a:uFillTx/>
                <a:latin typeface="Yu Gothic Light" pitchFamily="34"/>
                <a:ea typeface="Yu Gothic Light" pitchFamily="34"/>
              </a:rPr>
              <a:t>Software inteligente o robots</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ES" sz="2400" b="0" i="0" u="none" strike="noStrike" kern="1200" cap="none" spc="0" baseline="0" dirty="0">
                <a:solidFill>
                  <a:schemeClr val="tx1">
                    <a:lumMod val="75000"/>
                    <a:lumOff val="25000"/>
                  </a:schemeClr>
                </a:solidFill>
                <a:uFillTx/>
                <a:latin typeface="Yu Gothic Light" pitchFamily="34"/>
                <a:ea typeface="Yu Gothic Light" pitchFamily="34"/>
              </a:rPr>
              <a:t>Imitan las acciones de los usuarios humanos</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ES" sz="2400" b="0" i="0" u="none" strike="noStrike" kern="1200" cap="none" spc="0" baseline="0" dirty="0">
                <a:solidFill>
                  <a:schemeClr val="tx1">
                    <a:lumMod val="75000"/>
                    <a:lumOff val="25000"/>
                  </a:schemeClr>
                </a:solidFill>
                <a:uFillTx/>
                <a:latin typeface="Yu Gothic Light" pitchFamily="34"/>
                <a:ea typeface="Yu Gothic Light" pitchFamily="34"/>
              </a:rPr>
              <a:t>Instauración en empresas donde los trabajadores realizan tareas repetitivas de gran volumen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pic>
        <p:nvPicPr>
          <p:cNvPr id="2" name="Imagen 4">
            <a:extLst>
              <a:ext uri="{FF2B5EF4-FFF2-40B4-BE49-F238E27FC236}">
                <a16:creationId xmlns:a16="http://schemas.microsoft.com/office/drawing/2014/main" id="{52AB90FA-B6BB-4DB1-92EC-4D47D9FBEEE8}"/>
              </a:ext>
            </a:extLst>
          </p:cNvPr>
          <p:cNvPicPr>
            <a:picLocks noChangeAspect="1"/>
          </p:cNvPicPr>
          <p:nvPr/>
        </p:nvPicPr>
        <p:blipFill>
          <a:blip r:embed="rId2"/>
          <a:stretch>
            <a:fillRect/>
          </a:stretch>
        </p:blipFill>
        <p:spPr>
          <a:xfrm>
            <a:off x="1370004" y="2364897"/>
            <a:ext cx="5057683" cy="2844122"/>
          </a:xfrm>
          <a:prstGeom prst="rect">
            <a:avLst/>
          </a:prstGeom>
          <a:noFill/>
          <a:ln cap="flat">
            <a:noFill/>
          </a:ln>
        </p:spPr>
      </p:pic>
      <p:sp>
        <p:nvSpPr>
          <p:cNvPr id="3" name="Título 1">
            <a:extLst>
              <a:ext uri="{FF2B5EF4-FFF2-40B4-BE49-F238E27FC236}">
                <a16:creationId xmlns:a16="http://schemas.microsoft.com/office/drawing/2014/main" id="{7BA0021C-EA85-42B7-B3A0-8905532F7E33}"/>
              </a:ext>
            </a:extLst>
          </p:cNvPr>
          <p:cNvSpPr txBox="1">
            <a:spLocks noGrp="1"/>
          </p:cNvSpPr>
          <p:nvPr>
            <p:ph type="title"/>
          </p:nvPr>
        </p:nvSpPr>
        <p:spPr/>
        <p:txBody>
          <a:bodyPr/>
          <a:lstStyle/>
          <a:p>
            <a:pPr lvl="0"/>
            <a:r>
              <a:rPr lang="es-ES" b="1">
                <a:latin typeface="Yu Gothic Light" pitchFamily="34"/>
                <a:ea typeface="Yu Gothic Light" pitchFamily="34"/>
              </a:rPr>
              <a:t>RPA</a:t>
            </a:r>
          </a:p>
        </p:txBody>
      </p:sp>
      <p:sp>
        <p:nvSpPr>
          <p:cNvPr id="4" name="Marcador de contenido 2">
            <a:extLst>
              <a:ext uri="{FF2B5EF4-FFF2-40B4-BE49-F238E27FC236}">
                <a16:creationId xmlns:a16="http://schemas.microsoft.com/office/drawing/2014/main" id="{A32F3A3C-F530-4F9B-A55F-3A5EF53C0FC3}"/>
              </a:ext>
            </a:extLst>
          </p:cNvPr>
          <p:cNvSpPr txBox="1">
            <a:spLocks noGrp="1"/>
          </p:cNvSpPr>
          <p:nvPr>
            <p:ph idx="1"/>
          </p:nvPr>
        </p:nvSpPr>
        <p:spPr>
          <a:xfrm>
            <a:off x="5230763" y="1852397"/>
            <a:ext cx="5850194" cy="4351336"/>
          </a:xfrm>
        </p:spPr>
        <p:txBody>
          <a:bodyPr>
            <a:normAutofit/>
          </a:bodyPr>
          <a:lstStyle/>
          <a:p>
            <a:pPr marL="0" lvl="0" indent="0">
              <a:buNone/>
            </a:pPr>
            <a:r>
              <a:rPr lang="es-ES" sz="2400" dirty="0">
                <a:latin typeface="Yu Gothic Light" pitchFamily="34"/>
                <a:ea typeface="Yu Gothic Light" pitchFamily="34"/>
              </a:rPr>
              <a:t>Es una gran alternativa para reducir o eliminar cargas de trabajo de las personas en grandes procesos repetitivos de finanzas, contabilidad, RRHH, etc.</a:t>
            </a:r>
          </a:p>
          <a:p>
            <a:pPr marL="0" lvl="0" indent="0">
              <a:buNone/>
            </a:pPr>
            <a:r>
              <a:rPr lang="es-ES" sz="2400" dirty="0">
                <a:latin typeface="Yu Gothic Light" pitchFamily="34"/>
                <a:ea typeface="Yu Gothic Light" pitchFamily="34"/>
              </a:rPr>
              <a:t>El robot, después de ser educado para entender cualquier proceso, puede ejecutar automáticamente las transacciones que le han sido asignadas: trabajar datos, iniciar acciones de respuesta y colaborar con otros sistemas cuando y como sea necesario.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D6D0-3212-44ED-BFDC-B9BADBD7A64A}"/>
              </a:ext>
            </a:extLst>
          </p:cNvPr>
          <p:cNvSpPr txBox="1">
            <a:spLocks noGrp="1"/>
          </p:cNvSpPr>
          <p:nvPr>
            <p:ph type="title"/>
          </p:nvPr>
        </p:nvSpPr>
        <p:spPr/>
        <p:txBody>
          <a:bodyPr/>
          <a:lstStyle/>
          <a:p>
            <a:pPr lvl="0"/>
            <a:r>
              <a:rPr lang="es-ES" b="1">
                <a:latin typeface="Yu Gothic Light" pitchFamily="34"/>
                <a:ea typeface="Yu Gothic Light" pitchFamily="34"/>
              </a:rPr>
              <a:t>Práctica de repaso con Winform</a:t>
            </a:r>
          </a:p>
        </p:txBody>
      </p:sp>
      <p:sp>
        <p:nvSpPr>
          <p:cNvPr id="3" name="Content Placeholder 2">
            <a:extLst>
              <a:ext uri="{FF2B5EF4-FFF2-40B4-BE49-F238E27FC236}">
                <a16:creationId xmlns:a16="http://schemas.microsoft.com/office/drawing/2014/main" id="{8B351B30-A0C3-4D8B-AD30-4623729BCFA8}"/>
              </a:ext>
            </a:extLst>
          </p:cNvPr>
          <p:cNvSpPr txBox="1">
            <a:spLocks noGrp="1"/>
          </p:cNvSpPr>
          <p:nvPr>
            <p:ph idx="1"/>
          </p:nvPr>
        </p:nvSpPr>
        <p:spPr/>
        <p:txBody>
          <a:bodyPr/>
          <a:lstStyle/>
          <a:p>
            <a:pPr marL="0" lvl="0" indent="0">
              <a:buNone/>
            </a:pPr>
            <a:r>
              <a:rPr lang="es-ES" sz="2400" dirty="0">
                <a:latin typeface="Yu Gothic Light" pitchFamily="34"/>
                <a:ea typeface="Yu Gothic Light" pitchFamily="34"/>
              </a:rPr>
              <a:t>El primer contacto se produce con </a:t>
            </a:r>
            <a:r>
              <a:rPr lang="es-ES" sz="2400" dirty="0" err="1">
                <a:latin typeface="Yu Gothic Light" pitchFamily="34"/>
                <a:ea typeface="Yu Gothic Light" pitchFamily="34"/>
              </a:rPr>
              <a:t>Winform</a:t>
            </a:r>
            <a:r>
              <a:rPr lang="es-ES" sz="2400" dirty="0">
                <a:latin typeface="Yu Gothic Light" pitchFamily="34"/>
                <a:ea typeface="Yu Gothic Light" pitchFamily="34"/>
              </a:rPr>
              <a:t>. Entramos con una beca de unos 25 estudiantes ya en curso. </a:t>
            </a:r>
          </a:p>
          <a:p>
            <a:pPr marL="0" lvl="0" indent="0">
              <a:buNone/>
            </a:pPr>
            <a:r>
              <a:rPr lang="es-ES" sz="2400" dirty="0">
                <a:latin typeface="Yu Gothic Light" pitchFamily="34"/>
                <a:ea typeface="Yu Gothic Light" pitchFamily="34"/>
              </a:rPr>
              <a:t>En dicha beca, los conocimientos que estaban siendo impartidos eran los principios fundamentales de la programación en C# y sus características concretas, además de habilidades básicas con respecto a base de datos mediante SQL.</a:t>
            </a:r>
          </a:p>
          <a:p>
            <a:pPr marL="0" lvl="0" indent="0">
              <a:buNone/>
            </a:pPr>
            <a:endParaRPr lang="es-ES" dirty="0"/>
          </a:p>
          <a:p>
            <a:pPr marL="0" lvl="0" indent="0">
              <a:buNone/>
            </a:pPr>
            <a:endParaRPr lang="es-ES" dirty="0"/>
          </a:p>
        </p:txBody>
      </p:sp>
    </p:spTree>
    <p:extLst>
      <p:ext uri="{BB962C8B-B14F-4D97-AF65-F5344CB8AC3E}">
        <p14:creationId xmlns:p14="http://schemas.microsoft.com/office/powerpoint/2010/main" val="31514080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825293-951D-4391-95F4-F7AAB1349F6C}"/>
              </a:ext>
            </a:extLst>
          </p:cNvPr>
          <p:cNvSpPr txBox="1">
            <a:spLocks noGrp="1"/>
          </p:cNvSpPr>
          <p:nvPr>
            <p:ph type="title"/>
          </p:nvPr>
        </p:nvSpPr>
        <p:spPr/>
        <p:txBody>
          <a:bodyPr/>
          <a:lstStyle/>
          <a:p>
            <a:pPr lvl="0"/>
            <a:r>
              <a:rPr lang="es-ES" b="1">
                <a:latin typeface="Yu Gothic Light" pitchFamily="34"/>
                <a:ea typeface="Yu Gothic Light" pitchFamily="34"/>
              </a:rPr>
              <a:t>RPA</a:t>
            </a:r>
          </a:p>
        </p:txBody>
      </p:sp>
      <p:pic>
        <p:nvPicPr>
          <p:cNvPr id="3" name="Marcador de contenido 4">
            <a:extLst>
              <a:ext uri="{FF2B5EF4-FFF2-40B4-BE49-F238E27FC236}">
                <a16:creationId xmlns:a16="http://schemas.microsoft.com/office/drawing/2014/main" id="{A0600C56-DB9E-4E80-988E-A433DC8E0313}"/>
              </a:ext>
            </a:extLst>
          </p:cNvPr>
          <p:cNvPicPr>
            <a:picLocks noGrp="1" noChangeAspect="1"/>
          </p:cNvPicPr>
          <p:nvPr>
            <p:ph idx="1"/>
          </p:nvPr>
        </p:nvPicPr>
        <p:blipFill>
          <a:blip r:embed="rId2"/>
          <a:stretch>
            <a:fillRect/>
          </a:stretch>
        </p:blipFill>
        <p:spPr>
          <a:xfrm>
            <a:off x="4114800" y="1846263"/>
            <a:ext cx="4022725" cy="4022725"/>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AF7F3-7163-472A-A9FF-FC1C5C2010DD}"/>
              </a:ext>
            </a:extLst>
          </p:cNvPr>
          <p:cNvSpPr txBox="1">
            <a:spLocks noGrp="1"/>
          </p:cNvSpPr>
          <p:nvPr>
            <p:ph type="title" idx="4294967295"/>
          </p:nvPr>
        </p:nvSpPr>
        <p:spPr>
          <a:xfrm>
            <a:off x="412955" y="120190"/>
            <a:ext cx="10058400" cy="1449387"/>
          </a:xfrm>
        </p:spPr>
        <p:txBody>
          <a:bodyPr/>
          <a:lstStyle/>
          <a:p>
            <a:pPr lvl="0"/>
            <a:r>
              <a:rPr lang="es-ES" b="1" dirty="0">
                <a:latin typeface="Yu Gothic Light" pitchFamily="34"/>
                <a:ea typeface="Yu Gothic Light" pitchFamily="34"/>
              </a:rPr>
              <a:t>RPA</a:t>
            </a:r>
          </a:p>
        </p:txBody>
      </p:sp>
      <p:pic>
        <p:nvPicPr>
          <p:cNvPr id="4" name="Picture 3">
            <a:extLst>
              <a:ext uri="{FF2B5EF4-FFF2-40B4-BE49-F238E27FC236}">
                <a16:creationId xmlns:a16="http://schemas.microsoft.com/office/drawing/2014/main" id="{C37068A6-D01D-49D5-B0DB-B46FA5931792}"/>
              </a:ext>
            </a:extLst>
          </p:cNvPr>
          <p:cNvPicPr>
            <a:picLocks noChangeAspect="1"/>
          </p:cNvPicPr>
          <p:nvPr/>
        </p:nvPicPr>
        <p:blipFill>
          <a:blip r:embed="rId2"/>
          <a:stretch>
            <a:fillRect/>
          </a:stretch>
        </p:blipFill>
        <p:spPr>
          <a:xfrm>
            <a:off x="1938147" y="412662"/>
            <a:ext cx="5032924" cy="5738326"/>
          </a:xfrm>
          <a:prstGeom prst="rect">
            <a:avLst/>
          </a:prstGeom>
        </p:spPr>
      </p:pic>
      <p:pic>
        <p:nvPicPr>
          <p:cNvPr id="6" name="Picture 5">
            <a:extLst>
              <a:ext uri="{FF2B5EF4-FFF2-40B4-BE49-F238E27FC236}">
                <a16:creationId xmlns:a16="http://schemas.microsoft.com/office/drawing/2014/main" id="{A3A72CF5-F407-480C-BD0F-6E48448A753F}"/>
              </a:ext>
            </a:extLst>
          </p:cNvPr>
          <p:cNvPicPr>
            <a:picLocks noChangeAspect="1"/>
          </p:cNvPicPr>
          <p:nvPr/>
        </p:nvPicPr>
        <p:blipFill rotWithShape="1">
          <a:blip r:embed="rId3"/>
          <a:srcRect l="57177" t="24086" r="22481" b="15125"/>
          <a:stretch/>
        </p:blipFill>
        <p:spPr>
          <a:xfrm>
            <a:off x="9447793" y="310180"/>
            <a:ext cx="1652148" cy="2777149"/>
          </a:xfrm>
          <a:prstGeom prst="rect">
            <a:avLst/>
          </a:prstGeom>
        </p:spPr>
      </p:pic>
      <p:pic>
        <p:nvPicPr>
          <p:cNvPr id="7" name="Picture 6">
            <a:extLst>
              <a:ext uri="{FF2B5EF4-FFF2-40B4-BE49-F238E27FC236}">
                <a16:creationId xmlns:a16="http://schemas.microsoft.com/office/drawing/2014/main" id="{04BFDE0C-7EA4-4DA6-B4E1-08ED0A1C304D}"/>
              </a:ext>
            </a:extLst>
          </p:cNvPr>
          <p:cNvPicPr>
            <a:picLocks noChangeAspect="1"/>
          </p:cNvPicPr>
          <p:nvPr/>
        </p:nvPicPr>
        <p:blipFill rotWithShape="1">
          <a:blip r:embed="rId4"/>
          <a:srcRect l="57741" t="24086" r="22178" b="15125"/>
          <a:stretch/>
        </p:blipFill>
        <p:spPr>
          <a:xfrm>
            <a:off x="7307973" y="3337691"/>
            <a:ext cx="1652148" cy="2813297"/>
          </a:xfrm>
          <a:prstGeom prst="rect">
            <a:avLst/>
          </a:prstGeom>
        </p:spPr>
      </p:pic>
      <p:pic>
        <p:nvPicPr>
          <p:cNvPr id="8" name="Picture 7">
            <a:extLst>
              <a:ext uri="{FF2B5EF4-FFF2-40B4-BE49-F238E27FC236}">
                <a16:creationId xmlns:a16="http://schemas.microsoft.com/office/drawing/2014/main" id="{751BEED7-50B4-4191-A12E-286F5DABF6E6}"/>
              </a:ext>
            </a:extLst>
          </p:cNvPr>
          <p:cNvPicPr>
            <a:picLocks noChangeAspect="1"/>
          </p:cNvPicPr>
          <p:nvPr/>
        </p:nvPicPr>
        <p:blipFill rotWithShape="1">
          <a:blip r:embed="rId5"/>
          <a:srcRect l="58067" t="24086" r="22339" b="15125"/>
          <a:stretch/>
        </p:blipFill>
        <p:spPr>
          <a:xfrm>
            <a:off x="9447793" y="3337690"/>
            <a:ext cx="1612120" cy="2813298"/>
          </a:xfrm>
          <a:prstGeom prst="rect">
            <a:avLst/>
          </a:prstGeom>
        </p:spPr>
      </p:pic>
      <p:pic>
        <p:nvPicPr>
          <p:cNvPr id="9" name="Picture 8">
            <a:extLst>
              <a:ext uri="{FF2B5EF4-FFF2-40B4-BE49-F238E27FC236}">
                <a16:creationId xmlns:a16="http://schemas.microsoft.com/office/drawing/2014/main" id="{5E10F213-B8F1-412D-8D76-4B0EEB782F34}"/>
              </a:ext>
            </a:extLst>
          </p:cNvPr>
          <p:cNvPicPr>
            <a:picLocks noChangeAspect="1"/>
          </p:cNvPicPr>
          <p:nvPr/>
        </p:nvPicPr>
        <p:blipFill rotWithShape="1">
          <a:blip r:embed="rId6"/>
          <a:srcRect l="57177" t="22887" r="21936" b="15125"/>
          <a:stretch/>
        </p:blipFill>
        <p:spPr>
          <a:xfrm>
            <a:off x="7307973" y="326724"/>
            <a:ext cx="1663600" cy="27771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DB375B-8B55-4353-9042-21B2E962692B}"/>
              </a:ext>
            </a:extLst>
          </p:cNvPr>
          <p:cNvSpPr txBox="1">
            <a:spLocks noGrp="1"/>
          </p:cNvSpPr>
          <p:nvPr>
            <p:ph type="title"/>
          </p:nvPr>
        </p:nvSpPr>
        <p:spPr/>
        <p:txBody>
          <a:bodyPr/>
          <a:lstStyle/>
          <a:p>
            <a:pPr lvl="0"/>
            <a:r>
              <a:rPr lang="es-ES" b="1">
                <a:latin typeface="Yu Gothic Light" pitchFamily="34"/>
                <a:ea typeface="Yu Gothic Light" pitchFamily="34"/>
              </a:rPr>
              <a:t>RPA</a:t>
            </a:r>
          </a:p>
        </p:txBody>
      </p:sp>
      <p:pic>
        <p:nvPicPr>
          <p:cNvPr id="3" name="Marcador de contenido 4">
            <a:extLst>
              <a:ext uri="{FF2B5EF4-FFF2-40B4-BE49-F238E27FC236}">
                <a16:creationId xmlns:a16="http://schemas.microsoft.com/office/drawing/2014/main" id="{4A2B8178-A0E2-4D7E-91D8-7AD35D0A5024}"/>
              </a:ext>
            </a:extLst>
          </p:cNvPr>
          <p:cNvPicPr>
            <a:picLocks noGrp="1" noChangeAspect="1"/>
          </p:cNvPicPr>
          <p:nvPr>
            <p:ph idx="1"/>
          </p:nvPr>
        </p:nvPicPr>
        <p:blipFill>
          <a:blip r:embed="rId2"/>
          <a:stretch>
            <a:fillRect/>
          </a:stretch>
        </p:blipFill>
        <p:spPr>
          <a:xfrm>
            <a:off x="3109119" y="1846263"/>
            <a:ext cx="6034087" cy="40227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8F20F4-3DD1-4EF0-8204-A9D58E6C563B}"/>
              </a:ext>
            </a:extLst>
          </p:cNvPr>
          <p:cNvPicPr>
            <a:picLocks noChangeAspect="1"/>
          </p:cNvPicPr>
          <p:nvPr/>
        </p:nvPicPr>
        <p:blipFill>
          <a:blip r:embed="rId2"/>
          <a:stretch>
            <a:fillRect/>
          </a:stretch>
        </p:blipFill>
        <p:spPr>
          <a:xfrm>
            <a:off x="1504335" y="190161"/>
            <a:ext cx="9322802" cy="6018910"/>
          </a:xfrm>
          <a:prstGeom prst="rect">
            <a:avLst/>
          </a:prstGeom>
        </p:spPr>
      </p:pic>
    </p:spTree>
    <p:extLst>
      <p:ext uri="{BB962C8B-B14F-4D97-AF65-F5344CB8AC3E}">
        <p14:creationId xmlns:p14="http://schemas.microsoft.com/office/powerpoint/2010/main" val="3682641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36435B-141C-4D4D-BB56-9D1237400B78}"/>
              </a:ext>
            </a:extLst>
          </p:cNvPr>
          <p:cNvPicPr>
            <a:picLocks noChangeAspect="1"/>
          </p:cNvPicPr>
          <p:nvPr/>
        </p:nvPicPr>
        <p:blipFill>
          <a:blip r:embed="rId2"/>
          <a:stretch>
            <a:fillRect/>
          </a:stretch>
        </p:blipFill>
        <p:spPr>
          <a:xfrm>
            <a:off x="620968" y="760463"/>
            <a:ext cx="5581650" cy="4019550"/>
          </a:xfrm>
          <a:prstGeom prst="rect">
            <a:avLst/>
          </a:prstGeom>
        </p:spPr>
      </p:pic>
      <p:pic>
        <p:nvPicPr>
          <p:cNvPr id="3" name="Picture 2">
            <a:extLst>
              <a:ext uri="{FF2B5EF4-FFF2-40B4-BE49-F238E27FC236}">
                <a16:creationId xmlns:a16="http://schemas.microsoft.com/office/drawing/2014/main" id="{37A839E0-943D-4AE7-B11D-16B301684111}"/>
              </a:ext>
            </a:extLst>
          </p:cNvPr>
          <p:cNvPicPr>
            <a:picLocks noChangeAspect="1"/>
          </p:cNvPicPr>
          <p:nvPr/>
        </p:nvPicPr>
        <p:blipFill>
          <a:blip r:embed="rId3"/>
          <a:stretch>
            <a:fillRect/>
          </a:stretch>
        </p:blipFill>
        <p:spPr>
          <a:xfrm>
            <a:off x="6096000" y="760463"/>
            <a:ext cx="5857875" cy="5143500"/>
          </a:xfrm>
          <a:prstGeom prst="rect">
            <a:avLst/>
          </a:prstGeom>
        </p:spPr>
      </p:pic>
    </p:spTree>
    <p:extLst>
      <p:ext uri="{BB962C8B-B14F-4D97-AF65-F5344CB8AC3E}">
        <p14:creationId xmlns:p14="http://schemas.microsoft.com/office/powerpoint/2010/main" val="4256004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B5CA77-E5D1-4821-8036-CB078ED34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066" y="98323"/>
            <a:ext cx="4197920" cy="6111258"/>
          </a:xfrm>
          <a:prstGeom prst="rect">
            <a:avLst/>
          </a:prstGeom>
        </p:spPr>
      </p:pic>
      <p:pic>
        <p:nvPicPr>
          <p:cNvPr id="3" name="Picture 2">
            <a:extLst>
              <a:ext uri="{FF2B5EF4-FFF2-40B4-BE49-F238E27FC236}">
                <a16:creationId xmlns:a16="http://schemas.microsoft.com/office/drawing/2014/main" id="{14A3D41E-1FA4-43EF-8B03-9017635E9B6B}"/>
              </a:ext>
            </a:extLst>
          </p:cNvPr>
          <p:cNvPicPr>
            <a:picLocks noChangeAspect="1"/>
          </p:cNvPicPr>
          <p:nvPr/>
        </p:nvPicPr>
        <p:blipFill rotWithShape="1">
          <a:blip r:embed="rId3"/>
          <a:srcRect l="9875" t="-1" r="6527" b="580"/>
          <a:stretch/>
        </p:blipFill>
        <p:spPr>
          <a:xfrm>
            <a:off x="5822684" y="204749"/>
            <a:ext cx="4550347" cy="6004832"/>
          </a:xfrm>
          <a:prstGeom prst="rect">
            <a:avLst/>
          </a:prstGeom>
        </p:spPr>
      </p:pic>
    </p:spTree>
    <p:extLst>
      <p:ext uri="{BB962C8B-B14F-4D97-AF65-F5344CB8AC3E}">
        <p14:creationId xmlns:p14="http://schemas.microsoft.com/office/powerpoint/2010/main" val="4118235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3D1C9D-4336-48F1-91FF-4ECA7D567144}"/>
              </a:ext>
            </a:extLst>
          </p:cNvPr>
          <p:cNvPicPr>
            <a:picLocks noChangeAspect="1"/>
          </p:cNvPicPr>
          <p:nvPr/>
        </p:nvPicPr>
        <p:blipFill>
          <a:blip r:embed="rId2"/>
          <a:stretch>
            <a:fillRect/>
          </a:stretch>
        </p:blipFill>
        <p:spPr>
          <a:xfrm>
            <a:off x="6627237" y="4209282"/>
            <a:ext cx="4371975" cy="1743075"/>
          </a:xfrm>
          <a:prstGeom prst="rect">
            <a:avLst/>
          </a:prstGeom>
        </p:spPr>
      </p:pic>
      <p:pic>
        <p:nvPicPr>
          <p:cNvPr id="5" name="Imagen 4">
            <a:extLst>
              <a:ext uri="{FF2B5EF4-FFF2-40B4-BE49-F238E27FC236}">
                <a16:creationId xmlns:a16="http://schemas.microsoft.com/office/drawing/2014/main" id="{DAA4082E-7AC5-44FF-A6B2-24775E200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872" y="359826"/>
            <a:ext cx="4152381" cy="5838095"/>
          </a:xfrm>
          <a:prstGeom prst="rect">
            <a:avLst/>
          </a:prstGeom>
        </p:spPr>
      </p:pic>
    </p:spTree>
    <p:extLst>
      <p:ext uri="{BB962C8B-B14F-4D97-AF65-F5344CB8AC3E}">
        <p14:creationId xmlns:p14="http://schemas.microsoft.com/office/powerpoint/2010/main" val="17468032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01C86-4948-46CC-86B4-941610A0D427}"/>
              </a:ext>
            </a:extLst>
          </p:cNvPr>
          <p:cNvSpPr txBox="1">
            <a:spLocks noGrp="1"/>
          </p:cNvSpPr>
          <p:nvPr>
            <p:ph type="title" idx="4294967295"/>
          </p:nvPr>
        </p:nvSpPr>
        <p:spPr>
          <a:xfrm>
            <a:off x="216309" y="196645"/>
            <a:ext cx="10058400" cy="1015615"/>
          </a:xfrm>
        </p:spPr>
        <p:txBody>
          <a:bodyPr/>
          <a:lstStyle/>
          <a:p>
            <a:pPr lvl="0"/>
            <a:r>
              <a:rPr lang="es-ES" b="1" dirty="0">
                <a:latin typeface="Yu Gothic Light" pitchFamily="34"/>
                <a:ea typeface="Yu Gothic Light" pitchFamily="34"/>
              </a:rPr>
              <a:t>BluePrism vs UiPath</a:t>
            </a:r>
          </a:p>
        </p:txBody>
      </p:sp>
      <p:pic>
        <p:nvPicPr>
          <p:cNvPr id="3" name="Marcador de contenido 4">
            <a:extLst>
              <a:ext uri="{FF2B5EF4-FFF2-40B4-BE49-F238E27FC236}">
                <a16:creationId xmlns:a16="http://schemas.microsoft.com/office/drawing/2014/main" id="{457B2F1B-68D7-4F25-9462-40E7A7C59E9B}"/>
              </a:ext>
            </a:extLst>
          </p:cNvPr>
          <p:cNvPicPr>
            <a:picLocks noGrp="1" noChangeAspect="1"/>
          </p:cNvPicPr>
          <p:nvPr>
            <p:ph idx="4294967295"/>
          </p:nvPr>
        </p:nvPicPr>
        <p:blipFill>
          <a:blip r:embed="rId2"/>
          <a:stretch>
            <a:fillRect/>
          </a:stretch>
        </p:blipFill>
        <p:spPr>
          <a:xfrm>
            <a:off x="2202427" y="1266230"/>
            <a:ext cx="8072282" cy="4842605"/>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AB6C7-F0DF-4089-8D28-F41AEAF7FE40}"/>
              </a:ext>
            </a:extLst>
          </p:cNvPr>
          <p:cNvSpPr txBox="1">
            <a:spLocks noGrp="1"/>
          </p:cNvSpPr>
          <p:nvPr>
            <p:ph type="ctrTitle"/>
          </p:nvPr>
        </p:nvSpPr>
        <p:spPr/>
        <p:txBody>
          <a:bodyPr/>
          <a:lstStyle/>
          <a:p>
            <a:pPr lvl="0"/>
            <a:r>
              <a:rPr lang="es-ES"/>
              <a:t>K2</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71">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E2630ED-3147-4C2D-8AD2-AB623A6DA0DC}"/>
              </a:ext>
            </a:extLst>
          </p:cNvPr>
          <p:cNvSpPr txBox="1">
            <a:spLocks noGrp="1"/>
          </p:cNvSpPr>
          <p:nvPr>
            <p:ph idx="1"/>
          </p:nvPr>
        </p:nvSpPr>
        <p:spPr>
          <a:xfrm>
            <a:off x="1103314" y="2141698"/>
            <a:ext cx="9948143" cy="4195477"/>
          </a:xfrm>
        </p:spPr>
        <p:txBody>
          <a:bodyPr/>
          <a:lstStyle/>
          <a:p>
            <a:pPr lvl="0">
              <a:lnSpc>
                <a:spcPct val="80000"/>
              </a:lnSpc>
            </a:pPr>
            <a:endParaRPr lang="es-ES" dirty="0"/>
          </a:p>
          <a:p>
            <a:pPr lvl="0">
              <a:lnSpc>
                <a:spcPct val="80000"/>
              </a:lnSpc>
            </a:pPr>
            <a:endParaRPr lang="es-ES" dirty="0"/>
          </a:p>
          <a:p>
            <a:pPr marL="0" lvl="0" indent="0">
              <a:lnSpc>
                <a:spcPct val="80000"/>
              </a:lnSpc>
              <a:buNone/>
            </a:pPr>
            <a:endParaRPr lang="es-ES" dirty="0"/>
          </a:p>
          <a:p>
            <a:pPr lvl="0">
              <a:lnSpc>
                <a:spcPct val="80000"/>
              </a:lnSpc>
            </a:pPr>
            <a:r>
              <a:rPr lang="es-ES" sz="2400" dirty="0" err="1">
                <a:latin typeface="Yu Gothic Light" pitchFamily="34"/>
                <a:ea typeface="Yu Gothic Light" pitchFamily="34"/>
              </a:rPr>
              <a:t>Zurich</a:t>
            </a:r>
            <a:r>
              <a:rPr lang="es-ES" sz="2400" dirty="0">
                <a:latin typeface="Yu Gothic Light" pitchFamily="34"/>
                <a:ea typeface="Yu Gothic Light" pitchFamily="34"/>
              </a:rPr>
              <a:t> </a:t>
            </a:r>
            <a:r>
              <a:rPr lang="es-ES" sz="2400" dirty="0" err="1">
                <a:latin typeface="Yu Gothic Light" pitchFamily="34"/>
                <a:ea typeface="Yu Gothic Light" pitchFamily="34"/>
              </a:rPr>
              <a:t>Insurance</a:t>
            </a:r>
            <a:r>
              <a:rPr lang="es-ES" sz="2400" dirty="0">
                <a:latin typeface="Yu Gothic Light" pitchFamily="34"/>
                <a:ea typeface="Yu Gothic Light" pitchFamily="34"/>
              </a:rPr>
              <a:t> </a:t>
            </a:r>
            <a:r>
              <a:rPr lang="es-ES" sz="2400" dirty="0" err="1">
                <a:latin typeface="Yu Gothic Light" pitchFamily="34"/>
                <a:ea typeface="Yu Gothic Light" pitchFamily="34"/>
              </a:rPr>
              <a:t>Group</a:t>
            </a:r>
            <a:r>
              <a:rPr lang="es-ES" sz="2400" dirty="0">
                <a:latin typeface="Yu Gothic Light" pitchFamily="34"/>
                <a:ea typeface="Yu Gothic Light" pitchFamily="34"/>
              </a:rPr>
              <a:t> </a:t>
            </a:r>
            <a:r>
              <a:rPr lang="es-ES" sz="2400" dirty="0" err="1">
                <a:latin typeface="Yu Gothic Light" pitchFamily="34"/>
                <a:ea typeface="Yu Gothic Light" pitchFamily="34"/>
              </a:rPr>
              <a:t>Ltd</a:t>
            </a:r>
            <a:r>
              <a:rPr lang="es-ES" sz="2400" dirty="0">
                <a:latin typeface="Yu Gothic Light" pitchFamily="34"/>
                <a:ea typeface="Yu Gothic Light" pitchFamily="34"/>
              </a:rPr>
              <a:t> es una empresa aseguradora internacional, que se encuentra dividida en tres segmentos empresariales principales: Seguros generales, Vida global y Agricultores. </a:t>
            </a:r>
          </a:p>
          <a:p>
            <a:pPr lvl="0">
              <a:lnSpc>
                <a:spcPct val="80000"/>
              </a:lnSpc>
            </a:pPr>
            <a:r>
              <a:rPr lang="es-ES" sz="2400" dirty="0">
                <a:latin typeface="Yu Gothic Light" pitchFamily="34"/>
                <a:ea typeface="Yu Gothic Light" pitchFamily="34"/>
              </a:rPr>
              <a:t>La empresa tiene alrededor de 60 000 empleados, que ofrecen sus servicios a clientes de más de 170 países y territorios de todo el mundo.</a:t>
            </a:r>
          </a:p>
        </p:txBody>
      </p:sp>
      <p:pic>
        <p:nvPicPr>
          <p:cNvPr id="3" name="Imagen 4">
            <a:extLst>
              <a:ext uri="{FF2B5EF4-FFF2-40B4-BE49-F238E27FC236}">
                <a16:creationId xmlns:a16="http://schemas.microsoft.com/office/drawing/2014/main" id="{B5CCA746-6FD5-4A3F-B561-E04150921D84}"/>
              </a:ext>
            </a:extLst>
          </p:cNvPr>
          <p:cNvPicPr>
            <a:picLocks noChangeAspect="1"/>
          </p:cNvPicPr>
          <p:nvPr/>
        </p:nvPicPr>
        <p:blipFill>
          <a:blip r:embed="rId2"/>
          <a:stretch>
            <a:fillRect/>
          </a:stretch>
        </p:blipFill>
        <p:spPr>
          <a:xfrm>
            <a:off x="3823984" y="609603"/>
            <a:ext cx="3505196" cy="2286000"/>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C216B-A713-47B7-86DE-2C6E5B55248D}"/>
              </a:ext>
            </a:extLst>
          </p:cNvPr>
          <p:cNvSpPr txBox="1">
            <a:spLocks noGrp="1"/>
          </p:cNvSpPr>
          <p:nvPr>
            <p:ph type="title"/>
          </p:nvPr>
        </p:nvSpPr>
        <p:spPr/>
        <p:txBody>
          <a:bodyPr/>
          <a:lstStyle/>
          <a:p>
            <a:pPr lvl="0"/>
            <a:r>
              <a:rPr lang="es-ES" b="1">
                <a:latin typeface="Yu Gothic Light" pitchFamily="34"/>
                <a:ea typeface="Yu Gothic Light" pitchFamily="34"/>
              </a:rPr>
              <a:t>Puntos clave</a:t>
            </a:r>
          </a:p>
        </p:txBody>
      </p:sp>
      <p:sp>
        <p:nvSpPr>
          <p:cNvPr id="3" name="Content Placeholder 2">
            <a:extLst>
              <a:ext uri="{FF2B5EF4-FFF2-40B4-BE49-F238E27FC236}">
                <a16:creationId xmlns:a16="http://schemas.microsoft.com/office/drawing/2014/main" id="{5B32541D-C880-4780-BCD8-90A9A232F57B}"/>
              </a:ext>
            </a:extLst>
          </p:cNvPr>
          <p:cNvSpPr txBox="1">
            <a:spLocks noGrp="1"/>
          </p:cNvSpPr>
          <p:nvPr>
            <p:ph idx="1"/>
          </p:nvPr>
        </p:nvSpPr>
        <p:spPr/>
        <p:txBody>
          <a:bodyPr/>
          <a:lstStyle/>
          <a:p>
            <a:pPr lvl="0"/>
            <a:r>
              <a:rPr lang="es-ES" sz="2400" dirty="0">
                <a:latin typeface="Yu Gothic Light" pitchFamily="34"/>
                <a:ea typeface="Yu Gothic Light" pitchFamily="34"/>
              </a:rPr>
              <a:t>Variables / Uso de genéricos</a:t>
            </a:r>
          </a:p>
          <a:p>
            <a:pPr lvl="0"/>
            <a:r>
              <a:rPr lang="es-ES" sz="2400" dirty="0">
                <a:latin typeface="Yu Gothic Light" pitchFamily="34"/>
                <a:ea typeface="Yu Gothic Light" pitchFamily="34"/>
              </a:rPr>
              <a:t>Secuencias de control</a:t>
            </a:r>
          </a:p>
          <a:p>
            <a:pPr lvl="0"/>
            <a:r>
              <a:rPr lang="es-ES" sz="2400" dirty="0" err="1">
                <a:latin typeface="Yu Gothic Light" pitchFamily="34"/>
                <a:ea typeface="Yu Gothic Light" pitchFamily="34"/>
              </a:rPr>
              <a:t>Arrays</a:t>
            </a:r>
            <a:endParaRPr lang="es-ES" sz="2400" dirty="0">
              <a:latin typeface="Yu Gothic Light" pitchFamily="34"/>
              <a:ea typeface="Yu Gothic Light" pitchFamily="34"/>
            </a:endParaRPr>
          </a:p>
          <a:p>
            <a:pPr lvl="0"/>
            <a:r>
              <a:rPr lang="es-ES" sz="2400" dirty="0">
                <a:latin typeface="Yu Gothic Light" pitchFamily="34"/>
                <a:ea typeface="Yu Gothic Light" pitchFamily="34"/>
              </a:rPr>
              <a:t>Bucles</a:t>
            </a:r>
          </a:p>
          <a:p>
            <a:pPr lvl="0"/>
            <a:r>
              <a:rPr lang="es-ES" sz="2400" dirty="0">
                <a:latin typeface="Yu Gothic Light" pitchFamily="34"/>
                <a:ea typeface="Yu Gothic Light" pitchFamily="34"/>
              </a:rPr>
              <a:t>Entorno de desarrollo: Visual Studio Community</a:t>
            </a:r>
          </a:p>
          <a:p>
            <a:pPr lvl="0"/>
            <a:r>
              <a:rPr lang="es-ES" sz="2400" dirty="0">
                <a:latin typeface="Yu Gothic Light" pitchFamily="34"/>
                <a:ea typeface="Yu Gothic Light" pitchFamily="34"/>
              </a:rPr>
              <a:t>Consultas SQL / </a:t>
            </a:r>
            <a:r>
              <a:rPr lang="es-ES" sz="2400" dirty="0" err="1">
                <a:latin typeface="Yu Gothic Light" pitchFamily="34"/>
                <a:ea typeface="Yu Gothic Light" pitchFamily="34"/>
              </a:rPr>
              <a:t>Triggers</a:t>
            </a:r>
            <a:r>
              <a:rPr lang="es-ES" sz="2400" dirty="0">
                <a:latin typeface="Yu Gothic Light" pitchFamily="34"/>
                <a:ea typeface="Yu Gothic Light" pitchFamily="34"/>
              </a:rPr>
              <a:t> / Procedimientos almacenados</a:t>
            </a:r>
          </a:p>
          <a:p>
            <a:pPr marL="0" lvl="0" indent="0">
              <a:buNone/>
            </a:pPr>
            <a:endParaRPr lang="es-E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F77C-C3D4-42B7-BE96-6A14A2A29529}"/>
              </a:ext>
            </a:extLst>
          </p:cNvPr>
          <p:cNvSpPr txBox="1">
            <a:spLocks noGrp="1"/>
          </p:cNvSpPr>
          <p:nvPr>
            <p:ph type="title"/>
          </p:nvPr>
        </p:nvSpPr>
        <p:spPr/>
        <p:txBody>
          <a:bodyPr/>
          <a:lstStyle/>
          <a:p>
            <a:pPr lvl="0"/>
            <a:r>
              <a:rPr lang="es-ES" b="1">
                <a:latin typeface="Yu Gothic Light" pitchFamily="34"/>
                <a:ea typeface="Yu Gothic Light" pitchFamily="34"/>
              </a:rPr>
              <a:t>ZCAS</a:t>
            </a:r>
          </a:p>
        </p:txBody>
      </p:sp>
      <p:sp>
        <p:nvSpPr>
          <p:cNvPr id="3" name="Content Placeholder 2">
            <a:extLst>
              <a:ext uri="{FF2B5EF4-FFF2-40B4-BE49-F238E27FC236}">
                <a16:creationId xmlns:a16="http://schemas.microsoft.com/office/drawing/2014/main" id="{2C7A0B1C-9908-4E30-99A4-E19759F21747}"/>
              </a:ext>
            </a:extLst>
          </p:cNvPr>
          <p:cNvSpPr txBox="1">
            <a:spLocks noGrp="1"/>
          </p:cNvSpPr>
          <p:nvPr>
            <p:ph idx="1"/>
          </p:nvPr>
        </p:nvSpPr>
        <p:spPr/>
        <p:txBody>
          <a:bodyPr/>
          <a:lstStyle/>
          <a:p>
            <a:pPr lvl="0"/>
            <a:r>
              <a:rPr lang="es-ES" sz="2400" dirty="0">
                <a:latin typeface="Yu Gothic Light" pitchFamily="34"/>
                <a:ea typeface="Yu Gothic Light" pitchFamily="34"/>
              </a:rPr>
              <a:t>Gestión de pólizas</a:t>
            </a:r>
          </a:p>
          <a:p>
            <a:pPr lvl="0"/>
            <a:r>
              <a:rPr lang="es-ES" sz="2400" dirty="0">
                <a:latin typeface="Yu Gothic Light" pitchFamily="34"/>
                <a:ea typeface="Yu Gothic Light" pitchFamily="34"/>
              </a:rPr>
              <a:t>Gestión de </a:t>
            </a:r>
            <a:r>
              <a:rPr lang="es-ES" sz="2400" dirty="0" err="1">
                <a:latin typeface="Yu Gothic Light" pitchFamily="34"/>
                <a:ea typeface="Yu Gothic Light" pitchFamily="34"/>
              </a:rPr>
              <a:t>reports</a:t>
            </a:r>
            <a:endParaRPr lang="es-ES" sz="2400" dirty="0">
              <a:latin typeface="Yu Gothic Light" pitchFamily="34"/>
              <a:ea typeface="Yu Gothic Light" pitchFamily="34"/>
            </a:endParaRPr>
          </a:p>
          <a:p>
            <a:pPr lvl="0"/>
            <a:r>
              <a:rPr lang="es-ES" sz="2400" dirty="0">
                <a:latin typeface="Yu Gothic Light" pitchFamily="34"/>
                <a:ea typeface="Yu Gothic Light" pitchFamily="34"/>
              </a:rPr>
              <a:t>Detección de fraude</a:t>
            </a:r>
          </a:p>
          <a:p>
            <a:pPr lvl="0"/>
            <a:endParaRPr lang="es-E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7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BA431D3E-EACD-4067-8723-8D58C89CC0AA}"/>
              </a:ext>
            </a:extLst>
          </p:cNvPr>
          <p:cNvSpPr txBox="1">
            <a:spLocks noGrp="1"/>
          </p:cNvSpPr>
          <p:nvPr>
            <p:ph idx="1"/>
          </p:nvPr>
        </p:nvSpPr>
        <p:spPr>
          <a:xfrm>
            <a:off x="1221147" y="4198374"/>
            <a:ext cx="10026806" cy="1643874"/>
          </a:xfrm>
        </p:spPr>
        <p:txBody>
          <a:bodyPr>
            <a:normAutofit/>
          </a:bodyPr>
          <a:lstStyle/>
          <a:p>
            <a:pPr lvl="0"/>
            <a:r>
              <a:rPr lang="es-ES" sz="2800" dirty="0">
                <a:latin typeface="Yu Gothic Light" pitchFamily="34"/>
                <a:ea typeface="Yu Gothic Light" pitchFamily="34"/>
              </a:rPr>
              <a:t>K2 es el fabricante de una herramienta de software para el desarrollo visual de aplicaciones de automatización de procesos integrados con aplicaciones y Bases de datos corporativas.</a:t>
            </a:r>
          </a:p>
        </p:txBody>
      </p:sp>
      <p:pic>
        <p:nvPicPr>
          <p:cNvPr id="3" name="Imagen 8">
            <a:extLst>
              <a:ext uri="{FF2B5EF4-FFF2-40B4-BE49-F238E27FC236}">
                <a16:creationId xmlns:a16="http://schemas.microsoft.com/office/drawing/2014/main" id="{BD1EE3DF-227B-491A-AA9F-85B38B67F387}"/>
              </a:ext>
            </a:extLst>
          </p:cNvPr>
          <p:cNvPicPr>
            <a:picLocks noChangeAspect="1"/>
          </p:cNvPicPr>
          <p:nvPr/>
        </p:nvPicPr>
        <p:blipFill>
          <a:blip r:embed="rId2"/>
          <a:stretch>
            <a:fillRect/>
          </a:stretch>
        </p:blipFill>
        <p:spPr>
          <a:xfrm>
            <a:off x="3246936" y="1818971"/>
            <a:ext cx="4973924" cy="1950561"/>
          </a:xfrm>
          <a:prstGeom prst="rect">
            <a:avLst/>
          </a:prstGeom>
          <a:noFill/>
          <a:ln cap="flat">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2180F-2895-4E7E-A324-14AB1A48CCCF}"/>
              </a:ext>
            </a:extLst>
          </p:cNvPr>
          <p:cNvSpPr txBox="1">
            <a:spLocks noGrp="1"/>
          </p:cNvSpPr>
          <p:nvPr>
            <p:ph type="title"/>
          </p:nvPr>
        </p:nvSpPr>
        <p:spPr/>
        <p:txBody>
          <a:bodyPr/>
          <a:lstStyle/>
          <a:p>
            <a:pPr lvl="0"/>
            <a:r>
              <a:rPr lang="es-ES" b="1">
                <a:latin typeface="Yu Gothic Light" pitchFamily="34"/>
                <a:ea typeface="Yu Gothic Light" pitchFamily="34"/>
              </a:rPr>
              <a:t>Smart Objects</a:t>
            </a:r>
          </a:p>
        </p:txBody>
      </p:sp>
      <p:sp>
        <p:nvSpPr>
          <p:cNvPr id="3" name="Content Placeholder 2">
            <a:extLst>
              <a:ext uri="{FF2B5EF4-FFF2-40B4-BE49-F238E27FC236}">
                <a16:creationId xmlns:a16="http://schemas.microsoft.com/office/drawing/2014/main" id="{343CED6B-8136-4AE0-B888-3D5989E55C7D}"/>
              </a:ext>
            </a:extLst>
          </p:cNvPr>
          <p:cNvSpPr txBox="1">
            <a:spLocks noGrp="1"/>
          </p:cNvSpPr>
          <p:nvPr>
            <p:ph idx="1"/>
          </p:nvPr>
        </p:nvSpPr>
        <p:spPr/>
        <p:txBody>
          <a:bodyPr/>
          <a:lstStyle/>
          <a:p>
            <a:pPr lvl="0"/>
            <a:r>
              <a:rPr lang="es-ES" sz="2800" dirty="0">
                <a:latin typeface="Yu Gothic Light" pitchFamily="34"/>
                <a:ea typeface="Yu Gothic Light" pitchFamily="34"/>
              </a:rPr>
              <a:t>Entidades de negocio que agregan datos a través de aplicaciones y sistemas Line-</a:t>
            </a:r>
            <a:r>
              <a:rPr lang="es-ES" sz="2800" dirty="0" err="1">
                <a:latin typeface="Yu Gothic Light" pitchFamily="34"/>
                <a:ea typeface="Yu Gothic Light" pitchFamily="34"/>
              </a:rPr>
              <a:t>of</a:t>
            </a:r>
            <a:r>
              <a:rPr lang="es-ES" sz="2800" dirty="0">
                <a:latin typeface="Yu Gothic Light" pitchFamily="34"/>
                <a:ea typeface="Yu Gothic Light" pitchFamily="34"/>
              </a:rPr>
              <a:t>-Business(LOB).</a:t>
            </a:r>
          </a:p>
          <a:p>
            <a:pPr lvl="0"/>
            <a:r>
              <a:rPr lang="es-ES" sz="2800" dirty="0">
                <a:latin typeface="Yu Gothic Light" pitchFamily="34"/>
                <a:ea typeface="Yu Gothic Light" pitchFamily="34"/>
              </a:rPr>
              <a:t>Objetos que mapean sus propiedades a una o varias tablas de una o varias BBDD.</a:t>
            </a:r>
          </a:p>
          <a:p>
            <a:pPr lvl="0"/>
            <a:r>
              <a:rPr lang="es-ES" sz="2800" dirty="0">
                <a:latin typeface="Yu Gothic Light" pitchFamily="34"/>
                <a:ea typeface="Yu Gothic Light" pitchFamily="34"/>
              </a:rPr>
              <a:t>Se pueden crear directamente desde una BBDD preexistente.</a:t>
            </a:r>
          </a:p>
          <a:p>
            <a:pPr lvl="0"/>
            <a:endParaRPr lang="es-E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7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6A9DC-0BD7-48F0-BD44-1D79F78D4420}"/>
              </a:ext>
            </a:extLst>
          </p:cNvPr>
          <p:cNvSpPr txBox="1">
            <a:spLocks noGrp="1"/>
          </p:cNvSpPr>
          <p:nvPr>
            <p:ph type="title" idx="4294967295"/>
          </p:nvPr>
        </p:nvSpPr>
        <p:spPr>
          <a:xfrm>
            <a:off x="186813" y="-194442"/>
            <a:ext cx="10058400" cy="1449387"/>
          </a:xfrm>
        </p:spPr>
        <p:txBody>
          <a:bodyPr/>
          <a:lstStyle/>
          <a:p>
            <a:pPr lvl="0"/>
            <a:r>
              <a:rPr lang="es-ES" b="1" dirty="0">
                <a:latin typeface="Yu Gothic Light" pitchFamily="34"/>
                <a:ea typeface="Yu Gothic Light" pitchFamily="34"/>
              </a:rPr>
              <a:t>Smartforms</a:t>
            </a:r>
          </a:p>
        </p:txBody>
      </p:sp>
      <p:pic>
        <p:nvPicPr>
          <p:cNvPr id="3" name="Marcador de contenido 4">
            <a:extLst>
              <a:ext uri="{FF2B5EF4-FFF2-40B4-BE49-F238E27FC236}">
                <a16:creationId xmlns:a16="http://schemas.microsoft.com/office/drawing/2014/main" id="{D9CDFD00-3C2B-4332-A3F0-EC4C0E6228E6}"/>
              </a:ext>
            </a:extLst>
          </p:cNvPr>
          <p:cNvPicPr>
            <a:picLocks noGrp="1" noChangeAspect="1"/>
          </p:cNvPicPr>
          <p:nvPr>
            <p:ph idx="4294967295"/>
          </p:nvPr>
        </p:nvPicPr>
        <p:blipFill>
          <a:blip r:embed="rId2"/>
          <a:stretch>
            <a:fillRect/>
          </a:stretch>
        </p:blipFill>
        <p:spPr>
          <a:xfrm>
            <a:off x="3602704" y="648929"/>
            <a:ext cx="8040782" cy="4787439"/>
          </a:xfr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8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BC858-08F8-4D58-8F94-7591EEEF2B6F}"/>
              </a:ext>
            </a:extLst>
          </p:cNvPr>
          <p:cNvSpPr txBox="1">
            <a:spLocks noGrp="1"/>
          </p:cNvSpPr>
          <p:nvPr>
            <p:ph type="title" idx="4294967295"/>
          </p:nvPr>
        </p:nvSpPr>
        <p:spPr>
          <a:xfrm>
            <a:off x="294967" y="-204275"/>
            <a:ext cx="10058400" cy="1449387"/>
          </a:xfrm>
        </p:spPr>
        <p:txBody>
          <a:bodyPr/>
          <a:lstStyle/>
          <a:p>
            <a:pPr lvl="0"/>
            <a:r>
              <a:rPr lang="es-ES" b="1" dirty="0">
                <a:latin typeface="Yu Gothic Light" pitchFamily="34"/>
                <a:ea typeface="Yu Gothic Light" pitchFamily="34"/>
              </a:rPr>
              <a:t>Workflows</a:t>
            </a:r>
          </a:p>
        </p:txBody>
      </p:sp>
      <p:pic>
        <p:nvPicPr>
          <p:cNvPr id="3" name="Marcador de contenido 4">
            <a:extLst>
              <a:ext uri="{FF2B5EF4-FFF2-40B4-BE49-F238E27FC236}">
                <a16:creationId xmlns:a16="http://schemas.microsoft.com/office/drawing/2014/main" id="{E50B7EF7-F93E-485C-8719-F5989D5D4669}"/>
              </a:ext>
            </a:extLst>
          </p:cNvPr>
          <p:cNvPicPr>
            <a:picLocks noGrp="1" noChangeAspect="1"/>
          </p:cNvPicPr>
          <p:nvPr>
            <p:ph idx="4294967295"/>
          </p:nvPr>
        </p:nvPicPr>
        <p:blipFill>
          <a:blip r:embed="rId2"/>
          <a:stretch>
            <a:fillRect/>
          </a:stretch>
        </p:blipFill>
        <p:spPr>
          <a:xfrm>
            <a:off x="3775038" y="334297"/>
            <a:ext cx="7935182" cy="5751645"/>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8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89899-9EDD-486C-826A-72F3B86D6CBC}"/>
              </a:ext>
            </a:extLst>
          </p:cNvPr>
          <p:cNvSpPr txBox="1">
            <a:spLocks noGrp="1"/>
          </p:cNvSpPr>
          <p:nvPr>
            <p:ph type="title"/>
          </p:nvPr>
        </p:nvSpPr>
        <p:spPr>
          <a:xfrm>
            <a:off x="989125" y="0"/>
            <a:ext cx="10058400" cy="1450757"/>
          </a:xfrm>
        </p:spPr>
        <p:txBody>
          <a:bodyPr anchorCtr="1"/>
          <a:lstStyle/>
          <a:p>
            <a:pPr lvl="0" algn="ctr"/>
            <a:r>
              <a:rPr lang="es-ES" dirty="0">
                <a:latin typeface="Yu Gothic Light" pitchFamily="34"/>
                <a:ea typeface="Yu Gothic Light" pitchFamily="34"/>
              </a:rPr>
              <a:t>GRACIAS POR VUESTRA ATENCIÓN</a:t>
            </a:r>
          </a:p>
        </p:txBody>
      </p:sp>
      <p:pic>
        <p:nvPicPr>
          <p:cNvPr id="3" name="Content Placeholder 4">
            <a:extLst>
              <a:ext uri="{FF2B5EF4-FFF2-40B4-BE49-F238E27FC236}">
                <a16:creationId xmlns:a16="http://schemas.microsoft.com/office/drawing/2014/main" id="{1ED86F85-0DA9-4272-A0A2-17E1B80C66B6}"/>
              </a:ext>
            </a:extLst>
          </p:cNvPr>
          <p:cNvPicPr>
            <a:picLocks noGrp="1" noChangeAspect="1"/>
          </p:cNvPicPr>
          <p:nvPr>
            <p:ph idx="1"/>
          </p:nvPr>
        </p:nvPicPr>
        <p:blipFill>
          <a:blip r:embed="rId2"/>
          <a:stretch>
            <a:fillRect/>
          </a:stretch>
        </p:blipFill>
        <p:spPr>
          <a:xfrm>
            <a:off x="3976047" y="1885292"/>
            <a:ext cx="4084555" cy="4261549"/>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1D34-8B7B-4FA1-A15E-E923D8D4DBB0}"/>
              </a:ext>
            </a:extLst>
          </p:cNvPr>
          <p:cNvSpPr txBox="1">
            <a:spLocks noGrp="1"/>
          </p:cNvSpPr>
          <p:nvPr>
            <p:ph type="ctrTitle"/>
          </p:nvPr>
        </p:nvSpPr>
        <p:spPr/>
        <p:txBody>
          <a:bodyPr/>
          <a:lstStyle/>
          <a:p>
            <a:pPr lvl="0"/>
            <a:r>
              <a:rPr lang="es-ES">
                <a:latin typeface="Yu Gothic Light" pitchFamily="34"/>
                <a:ea typeface="Yu Gothic Light" pitchFamily="34"/>
              </a:rPr>
              <a:t>Building your first API with ASP.NET Core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277-95BD-493C-9FFE-BB51B25A836C}"/>
              </a:ext>
            </a:extLst>
          </p:cNvPr>
          <p:cNvSpPr txBox="1">
            <a:spLocks noGrp="1"/>
          </p:cNvSpPr>
          <p:nvPr>
            <p:ph type="title"/>
          </p:nvPr>
        </p:nvSpPr>
        <p:spPr/>
        <p:txBody>
          <a:bodyPr/>
          <a:lstStyle/>
          <a:p>
            <a:pPr lvl="0"/>
            <a:r>
              <a:rPr lang="es-ES" b="1">
                <a:latin typeface="Yu Gothic Light" pitchFamily="34"/>
                <a:ea typeface="Yu Gothic Light" pitchFamily="34"/>
              </a:rPr>
              <a:t>Building your first API with ASP.NET</a:t>
            </a:r>
          </a:p>
        </p:txBody>
      </p:sp>
      <p:sp>
        <p:nvSpPr>
          <p:cNvPr id="3" name="Content Placeholder 2">
            <a:extLst>
              <a:ext uri="{FF2B5EF4-FFF2-40B4-BE49-F238E27FC236}">
                <a16:creationId xmlns:a16="http://schemas.microsoft.com/office/drawing/2014/main" id="{D83C13A0-D21F-479F-A299-D57DB8E75BA2}"/>
              </a:ext>
            </a:extLst>
          </p:cNvPr>
          <p:cNvSpPr txBox="1">
            <a:spLocks noGrp="1"/>
          </p:cNvSpPr>
          <p:nvPr>
            <p:ph idx="1"/>
          </p:nvPr>
        </p:nvSpPr>
        <p:spPr/>
        <p:txBody>
          <a:bodyPr/>
          <a:lstStyle/>
          <a:p>
            <a:pPr marL="0" lvl="0" indent="0">
              <a:lnSpc>
                <a:spcPct val="80000"/>
              </a:lnSpc>
              <a:buNone/>
            </a:pPr>
            <a:r>
              <a:rPr lang="es-ES" sz="2400" dirty="0">
                <a:latin typeface="Yu Gothic Light" pitchFamily="34"/>
                <a:ea typeface="Yu Gothic Light" pitchFamily="34"/>
              </a:rPr>
              <a:t>Primer curso. Objetivo: aprender a construir una </a:t>
            </a:r>
            <a:r>
              <a:rPr lang="es-ES" sz="2400" dirty="0" err="1">
                <a:latin typeface="Yu Gothic Light" pitchFamily="34"/>
                <a:ea typeface="Yu Gothic Light" pitchFamily="34"/>
              </a:rPr>
              <a:t>RESTful</a:t>
            </a:r>
            <a:r>
              <a:rPr lang="es-ES" sz="2400" dirty="0">
                <a:latin typeface="Yu Gothic Light" pitchFamily="34"/>
                <a:ea typeface="Yu Gothic Light" pitchFamily="34"/>
              </a:rPr>
              <a:t> API con ASP.NET Core.</a:t>
            </a:r>
          </a:p>
          <a:p>
            <a:pPr marL="0" lvl="0" indent="0">
              <a:lnSpc>
                <a:spcPct val="80000"/>
              </a:lnSpc>
              <a:buNone/>
            </a:pPr>
            <a:r>
              <a:rPr lang="es-ES" sz="2400" dirty="0">
                <a:latin typeface="Yu Gothic Light" pitchFamily="34"/>
                <a:ea typeface="Yu Gothic Light" pitchFamily="34"/>
              </a:rPr>
              <a:t>Contenidos reseñables:</a:t>
            </a:r>
          </a:p>
          <a:p>
            <a:pPr lvl="0">
              <a:lnSpc>
                <a:spcPct val="80000"/>
              </a:lnSpc>
            </a:pPr>
            <a:r>
              <a:rPr lang="es-ES" sz="2400" dirty="0">
                <a:latin typeface="Yu Gothic Light" pitchFamily="34"/>
                <a:ea typeface="Yu Gothic Light" pitchFamily="34"/>
              </a:rPr>
              <a:t>Interacción con la API mediante peticiones HTTP y códigos de estado.</a:t>
            </a:r>
          </a:p>
          <a:p>
            <a:pPr lvl="0">
              <a:lnSpc>
                <a:spcPct val="80000"/>
              </a:lnSpc>
            </a:pPr>
            <a:r>
              <a:rPr lang="es-ES" sz="2400" dirty="0">
                <a:latin typeface="Yu Gothic Light" pitchFamily="34"/>
                <a:ea typeface="Yu Gothic Light" pitchFamily="34"/>
              </a:rPr>
              <a:t>Validación.</a:t>
            </a:r>
          </a:p>
          <a:p>
            <a:pPr lvl="0">
              <a:lnSpc>
                <a:spcPct val="80000"/>
              </a:lnSpc>
            </a:pPr>
            <a:r>
              <a:rPr lang="es-ES" sz="2400" dirty="0">
                <a:latin typeface="Yu Gothic Light" pitchFamily="34"/>
                <a:ea typeface="Yu Gothic Light" pitchFamily="34"/>
              </a:rPr>
              <a:t>Concepto de </a:t>
            </a:r>
            <a:r>
              <a:rPr lang="es-ES" sz="2400" dirty="0" err="1">
                <a:latin typeface="Yu Gothic Light" pitchFamily="34"/>
                <a:ea typeface="Yu Gothic Light" pitchFamily="34"/>
              </a:rPr>
              <a:t>idempotencia</a:t>
            </a:r>
            <a:r>
              <a:rPr lang="es-ES" sz="2400" dirty="0">
                <a:latin typeface="Yu Gothic Light" pitchFamily="34"/>
                <a:ea typeface="Yu Gothic Light" pitchFamily="34"/>
              </a:rPr>
              <a:t> o </a:t>
            </a:r>
            <a:r>
              <a:rPr lang="es-ES" sz="2400" dirty="0" err="1">
                <a:latin typeface="Yu Gothic Light" pitchFamily="34"/>
                <a:ea typeface="Yu Gothic Light" pitchFamily="34"/>
              </a:rPr>
              <a:t>idempotency</a:t>
            </a:r>
            <a:r>
              <a:rPr lang="es-ES" sz="2400" dirty="0">
                <a:latin typeface="Yu Gothic Light" pitchFamily="34"/>
                <a:ea typeface="Yu Gothic Light" pitchFamily="34"/>
              </a:rPr>
              <a:t> frente a los safety </a:t>
            </a:r>
            <a:r>
              <a:rPr lang="es-ES" sz="2400" dirty="0" err="1">
                <a:latin typeface="Yu Gothic Light" pitchFamily="34"/>
                <a:ea typeface="Yu Gothic Light" pitchFamily="34"/>
              </a:rPr>
              <a:t>methods</a:t>
            </a:r>
            <a:r>
              <a:rPr lang="es-ES" sz="2400" dirty="0">
                <a:latin typeface="Yu Gothic Light" pitchFamily="34"/>
                <a:ea typeface="Yu Gothic Light" pitchFamily="34"/>
              </a:rPr>
              <a:t>.</a:t>
            </a:r>
          </a:p>
          <a:p>
            <a:pPr lvl="0">
              <a:lnSpc>
                <a:spcPct val="80000"/>
              </a:lnSpc>
            </a:pPr>
            <a:r>
              <a:rPr lang="es-ES" sz="2400" dirty="0">
                <a:latin typeface="Yu Gothic Light" pitchFamily="34"/>
                <a:ea typeface="Yu Gothic Light" pitchFamily="34"/>
              </a:rPr>
              <a:t>Funcionalidades relacionadas con el filtrado, modelado y orden de los datos.</a:t>
            </a:r>
          </a:p>
          <a:p>
            <a:pPr marL="0" lvl="0" indent="0">
              <a:lnSpc>
                <a:spcPct val="80000"/>
              </a:lnSpc>
              <a:buNone/>
            </a:pPr>
            <a:endParaRPr lang="es-ES" dirty="0">
              <a:latin typeface="Yu Gothic Light" pitchFamily="34"/>
              <a:ea typeface="Yu Gothic Light" pitchFamily="34"/>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677</TotalTime>
  <Words>1892</Words>
  <Application>Microsoft Office PowerPoint</Application>
  <PresentationFormat>Panorámica</PresentationFormat>
  <Paragraphs>221</Paragraphs>
  <Slides>75</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75</vt:i4>
      </vt:variant>
    </vt:vector>
  </HeadingPairs>
  <TitlesOfParts>
    <vt:vector size="80" baseType="lpstr">
      <vt:lpstr>Yu Gothic Light</vt:lpstr>
      <vt:lpstr>Arial</vt:lpstr>
      <vt:lpstr>Calibri</vt:lpstr>
      <vt:lpstr>Calibri Light</vt:lpstr>
      <vt:lpstr>Retrospect</vt:lpstr>
      <vt:lpstr>Presentación Dual 2DAW</vt:lpstr>
      <vt:lpstr>Integrantes del grupo</vt:lpstr>
      <vt:lpstr>¿Y qué hemos hecho?</vt:lpstr>
      <vt:lpstr>Dinámica de las prácticas</vt:lpstr>
      <vt:lpstr>Winforms</vt:lpstr>
      <vt:lpstr>Práctica de repaso con Winform</vt:lpstr>
      <vt:lpstr>Puntos clave</vt:lpstr>
      <vt:lpstr>Building your first API with ASP.NET Core</vt:lpstr>
      <vt:lpstr>Building your first API with ASP.NET</vt:lpstr>
      <vt:lpstr>¿Qué es ASP.NET Core?</vt:lpstr>
      <vt:lpstr>Routing</vt:lpstr>
      <vt:lpstr>Presentación de PowerPoint</vt:lpstr>
      <vt:lpstr>Manipulación de recursos</vt:lpstr>
      <vt:lpstr>Presentación de PowerPoint</vt:lpstr>
      <vt:lpstr>Inyección de dependencias</vt:lpstr>
      <vt:lpstr>ASP.NET Core Fundamentals</vt:lpstr>
      <vt:lpstr>ASP.NET Core Fundamentals</vt:lpstr>
      <vt:lpstr>Middleware</vt:lpstr>
      <vt:lpstr>Models y View Models</vt:lpstr>
      <vt:lpstr>Presentación de PowerPoint</vt:lpstr>
      <vt:lpstr>Razor views</vt:lpstr>
      <vt:lpstr>Autenticación de usuarios</vt:lpstr>
      <vt:lpstr>Angular</vt:lpstr>
      <vt:lpstr>Primeros pasos</vt:lpstr>
      <vt:lpstr>Introducción a los componentes</vt:lpstr>
      <vt:lpstr>Componentes</vt:lpstr>
      <vt:lpstr>Presentación de PowerPoint</vt:lpstr>
      <vt:lpstr>Plantillas, interpolación y directivas</vt:lpstr>
      <vt:lpstr>Presentación de PowerPoint</vt:lpstr>
      <vt:lpstr>Enlazando datos y tuberías</vt:lpstr>
      <vt:lpstr>Presentación de PowerPoint</vt:lpstr>
      <vt:lpstr>Construir un servicio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Build an Album Store Product Page with Angular</vt:lpstr>
      <vt:lpstr>Presentación de PowerPoint</vt:lpstr>
      <vt:lpstr>Angular</vt:lpstr>
      <vt:lpstr>Directivas del formulario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Power BI</vt:lpstr>
      <vt:lpstr>Presentación de PowerPoint</vt:lpstr>
      <vt:lpstr>Bussines Inteligence</vt:lpstr>
      <vt:lpstr>Presentación de PowerPoint</vt:lpstr>
      <vt:lpstr>Presentación de PowerPoint</vt:lpstr>
      <vt:lpstr>Presentación de PowerPoint</vt:lpstr>
      <vt:lpstr>RPA </vt:lpstr>
      <vt:lpstr>RPA</vt:lpstr>
      <vt:lpstr>RPA</vt:lpstr>
      <vt:lpstr>RPA</vt:lpstr>
      <vt:lpstr>RPA</vt:lpstr>
      <vt:lpstr>RPA</vt:lpstr>
      <vt:lpstr>Presentación de PowerPoint</vt:lpstr>
      <vt:lpstr>Presentación de PowerPoint</vt:lpstr>
      <vt:lpstr>Presentación de PowerPoint</vt:lpstr>
      <vt:lpstr>Presentación de PowerPoint</vt:lpstr>
      <vt:lpstr>BluePrism vs UiPath</vt:lpstr>
      <vt:lpstr>K2</vt:lpstr>
      <vt:lpstr>Presentación de PowerPoint</vt:lpstr>
      <vt:lpstr>ZCAS</vt:lpstr>
      <vt:lpstr>Presentación de PowerPoint</vt:lpstr>
      <vt:lpstr>Smart Objects</vt:lpstr>
      <vt:lpstr>Smartforms</vt:lpstr>
      <vt:lpstr>Workflows</vt:lpstr>
      <vt:lpstr>GRACIAS POR VUESTRA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Dual</dc:title>
  <dc:creator>Iván</dc:creator>
  <cp:lastModifiedBy>Lucía Flores Padilla</cp:lastModifiedBy>
  <cp:revision>40</cp:revision>
  <dcterms:created xsi:type="dcterms:W3CDTF">2019-03-11T12:37:02Z</dcterms:created>
  <dcterms:modified xsi:type="dcterms:W3CDTF">2019-03-12T14:54:10Z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lucia.flores.padilla@avanade.com</vt:lpwstr>
  </property>
  <property fmtid="{D5CDD505-2E9C-101B-9397-08002B2CF9AE}" pid="5" name="MSIP_Label_236020b0-6d69-48c1-9bb5-c586c1062b70_SetDate">
    <vt:lpwstr>2019-03-12T07:46:50.0598783Z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Extended_MSFT_Method">
    <vt:lpwstr>Automatic</vt:lpwstr>
  </property>
  <property fmtid="{D5CDD505-2E9C-101B-9397-08002B2CF9AE}" pid="9" name="MSIP_Label_5fae8262-b78e-4366-8929-a5d6aac95320_Enabled">
    <vt:lpwstr>True</vt:lpwstr>
  </property>
  <property fmtid="{D5CDD505-2E9C-101B-9397-08002B2CF9AE}" pid="10" name="MSIP_Label_5fae8262-b78e-4366-8929-a5d6aac95320_SiteId">
    <vt:lpwstr>cf36141c-ddd7-45a7-b073-111f66d0b30c</vt:lpwstr>
  </property>
  <property fmtid="{D5CDD505-2E9C-101B-9397-08002B2CF9AE}" pid="11" name="MSIP_Label_5fae8262-b78e-4366-8929-a5d6aac95320_Owner">
    <vt:lpwstr>lucia.flores.padilla@avanade.com</vt:lpwstr>
  </property>
  <property fmtid="{D5CDD505-2E9C-101B-9397-08002B2CF9AE}" pid="12" name="MSIP_Label_5fae8262-b78e-4366-8929-a5d6aac95320_SetDate">
    <vt:lpwstr>2019-03-12T07:46:50.0598783Z</vt:lpwstr>
  </property>
  <property fmtid="{D5CDD505-2E9C-101B-9397-08002B2CF9AE}" pid="13" name="MSIP_Label_5fae8262-b78e-4366-8929-a5d6aac95320_Name">
    <vt:lpwstr>Recipients Have Full Control</vt:lpwstr>
  </property>
  <property fmtid="{D5CDD505-2E9C-101B-9397-08002B2CF9AE}" pid="14" name="MSIP_Label_5fae8262-b78e-4366-8929-a5d6aac95320_Application">
    <vt:lpwstr>Microsoft Azure Information Protection</vt:lpwstr>
  </property>
  <property fmtid="{D5CDD505-2E9C-101B-9397-08002B2CF9AE}" pid="15" name="MSIP_Label_5fae8262-b78e-4366-8929-a5d6aac95320_Parent">
    <vt:lpwstr>236020b0-6d69-48c1-9bb5-c586c1062b70</vt:lpwstr>
  </property>
  <property fmtid="{D5CDD505-2E9C-101B-9397-08002B2CF9AE}" pid="16" name="MSIP_Label_5fae8262-b78e-4366-8929-a5d6aac95320_Extended_MSFT_Method">
    <vt:lpwstr>Automatic</vt:lpwstr>
  </property>
  <property fmtid="{D5CDD505-2E9C-101B-9397-08002B2CF9AE}" pid="17" name="Sensitivity">
    <vt:lpwstr>Confidential Recipients Have Full Control</vt:lpwstr>
  </property>
</Properties>
</file>